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snapVertSplitter="1">
    <p:restoredLeft sz="15620"/>
    <p:restoredTop sz="94660"/>
  </p:normalViewPr>
  <p:slideViewPr>
    <p:cSldViewPr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2AD31-4B16-9B4B-9EB3-2915B9361D32}" type="datetimeFigureOut">
              <a:rPr lang="en-US" smtClean="0"/>
              <a:t>10/4/15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F33CF-F7F6-B048-A2EA-5F327901B9F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635552-3BF5-44DF-B778-DF4E0975FEF0}"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635552-3BF5-44DF-B778-DF4E0975FEF0}"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3B79F9-5631-D14C-B908-388523A27743}" type="datetimeFigureOut">
              <a:rPr lang="en-US" smtClean="0"/>
              <a:t>10/4/15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F46FD71-31E4-5F4F-B853-79AA516B3F3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3B79F9-5631-D14C-B908-388523A27743}"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3B79F9-5631-D14C-B908-388523A27743}"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3B79F9-5631-D14C-B908-388523A27743}"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3B79F9-5631-D14C-B908-388523A27743}"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F46FD71-31E4-5F4F-B853-79AA516B3F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3B79F9-5631-D14C-B908-388523A27743}"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3B79F9-5631-D14C-B908-388523A27743}" type="datetimeFigureOut">
              <a:rPr lang="en-US" smtClean="0"/>
              <a:t>10/4/15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3B79F9-5631-D14C-B908-388523A27743}" type="datetimeFigureOut">
              <a:rPr lang="en-US" smtClean="0"/>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B79F9-5631-D14C-B908-388523A27743}" type="datetimeFigureOut">
              <a:rPr lang="en-US" smtClean="0"/>
              <a:t>10/4/15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3B79F9-5631-D14C-B908-388523A27743}"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3B79F9-5631-D14C-B908-388523A27743}"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6FD71-31E4-5F4F-B853-79AA516B3F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3B79F9-5631-D14C-B908-388523A27743}" type="datetimeFigureOut">
              <a:rPr lang="en-US" smtClean="0"/>
              <a:t>10/4/15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6FD71-31E4-5F4F-B853-79AA516B3F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metternich&amp;source=images&amp;cd=&amp;cad=rja&amp;docid=poZ6BsxyytHbIM&amp;tbnid=dB0pqhSeI6NriM:&amp;ved=0CAUQjRw&amp;url=http://hd.housedivided.dickinson.edu/node/27003&amp;ei=21w5Ua3VD8q70QGd24HADA&amp;bvm=bv.43287494,d.dmQ&amp;psig=AFQjCNEgOgxUA8eBZjTz8VgkVu-JDtt0Fw&amp;ust=1362800151452805" TargetMode="Externa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jpeg"/><Relationship Id="rId5" Type="http://schemas.openxmlformats.org/officeDocument/2006/relationships/image" Target="../media/image9.jpeg"/><Relationship Id="rId6"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louis+xviii+of+france&amp;source=images&amp;cd=&amp;cad=rja&amp;docid=JfbVnxNGhIBmrM&amp;tbnid=8WYmrx1pD33E3M:&amp;ved=0CAUQjRw&amp;url=http://commons.wikimedia.org/wiki/File:Louis_XVIII_of_France.png&amp;ei=M185Ud3xJ6H20gGvw4DIDQ&amp;bvm=bv.43287494,d.dmQ&amp;psig=AFQjCNHuBWd5dsEqE7ozrk8tJaC0qPRDOA&amp;ust=1362800808898757" TargetMode="Externa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britannica.com/biography/Arthur-Wellesley-1st-Duke-of-Wellington" TargetMode="External"/><Relationship Id="rId4" Type="http://schemas.openxmlformats.org/officeDocument/2006/relationships/hyperlink" Target="http://www.britannica.com/biography/Louis-XVIII" TargetMode="External"/><Relationship Id="rId5" Type="http://schemas.openxmlformats.org/officeDocument/2006/relationships/hyperlink" Target="http://www.britannica.com/place/France" TargetMode="External"/><Relationship Id="rId6" Type="http://schemas.openxmlformats.org/officeDocument/2006/relationships/hyperlink" Target="http://www.britannica.com/biography/Charles-Maurice-de-Talleyrand-prince-de-Benevent" TargetMode="External"/><Relationship Id="rId1" Type="http://schemas.openxmlformats.org/officeDocument/2006/relationships/slideLayout" Target="../slideLayouts/slideLayout2.xml"/><Relationship Id="rId2" Type="http://schemas.openxmlformats.org/officeDocument/2006/relationships/hyperlink" Target="http://www.britannica.com/biography/Robert-Stewart-Viscount-Castlereagh-2nd-marquess-of-Londonderr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map+of+Europe,+before+and+after+congress+of+vienna+&amp;source=images&amp;cd=&amp;cad=rja&amp;docid=juGnPzFGt1WuzM&amp;tbnid=og-PgKYOX7_VPM:&amp;ved=0CAUQjRw&amp;url=http://www.lrwieland.com/pboothe/Magnet-World-History-03-04/World%20History%20Magnet/2004_2005_MAIN/Six_Weeks_Documents/4th_Six_Weeks/Napoleon/Lecture.htm&amp;ei=caQ4UZPVBoHV0gGn9oDgAg&amp;psig=AFQjCNHuVULV7-6cMRYw2Mg_ZNM9yOR5eQ&amp;ust=1362752971439948" TargetMode="Externa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map-as-history.com/demos/tome01/index.php" TargetMode="Externa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French+revolution&amp;source=images&amp;cd=&amp;cad=rja&amp;docid=Bzpm8viZhcIdkM&amp;tbnid=qP1dRLPDXtgZoM:&amp;ved=0CAUQjRw&amp;url=http://www.gardenvisit.com/history_theory/library_online_ebooks/architecture_city_as_landscape/postmodernist_design_revolution&amp;ei=kQI6UZqFCavG0AH7kID4Dw&amp;bvm=bv.43287494,d.dmQ&amp;psig=AFQjCNHxMNukpluS3cIueHy5FDSW2ivzTA&amp;ust=1362842482943769" TargetMode="Externa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map+of+Europe+in+1812&amp;source=images&amp;cd=&amp;cad=rja&amp;docid=GsfG__ahgjWprM&amp;tbnid=3DjdQElvIA9pGM:&amp;ved=0CAUQjRw&amp;url=http://mistersandler.blogspot.com/2011_10_01_archive.html&amp;ei=BTg5UYPeJ-jl0QHCgIH4Dw&amp;bvm=bv.43287494,d.dmQ&amp;psig=AFQjCNHDi-MulacXXoKAGAqIK3g9mZ8h-A&amp;ust=1362790590695546" TargetMode="Externa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confederation+of+the+rhine&amp;source=images&amp;cd=&amp;cad=rja&amp;docid=3BBiIlaeiAdhqM&amp;tbnid=p9u3leoonENnJM:&amp;ved=0CAUQjRw&amp;url=http://www.napoleonguide.com/confed_rhine.htm&amp;ei=EcI4Ubm1A5O40QHR74H4CA&amp;bvm=bv.43287494,d.dmQ&amp;psig=AFQjCNGhxDUn8ErRnJxPpgXV37_l-vilCQ&amp;ust=1362759368787330" TargetMode="Externa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Congress of Vienna</a:t>
            </a:r>
            <a:endParaRPr lang="en-US" dirty="0"/>
          </a:p>
        </p:txBody>
      </p:sp>
      <p:sp>
        <p:nvSpPr>
          <p:cNvPr id="3" name="Subtitle 2"/>
          <p:cNvSpPr>
            <a:spLocks noGrp="1"/>
          </p:cNvSpPr>
          <p:nvPr>
            <p:ph type="subTitle" idx="1"/>
          </p:nvPr>
        </p:nvSpPr>
        <p:spPr>
          <a:xfrm>
            <a:off x="1371600" y="3331698"/>
            <a:ext cx="6400800" cy="630702"/>
          </a:xfrm>
        </p:spPr>
        <p:txBody>
          <a:bodyPr/>
          <a:lstStyle/>
          <a:p>
            <a:r>
              <a:rPr lang="en-US" dirty="0" smtClean="0"/>
              <a:t>1814-1815</a:t>
            </a:r>
            <a:endParaRPr lang="en-US" dirty="0"/>
          </a:p>
        </p:txBody>
      </p:sp>
      <p:sp>
        <p:nvSpPr>
          <p:cNvPr id="4" name="TextBox 3"/>
          <p:cNvSpPr txBox="1"/>
          <p:nvPr/>
        </p:nvSpPr>
        <p:spPr>
          <a:xfrm>
            <a:off x="604887" y="5512828"/>
            <a:ext cx="7702750" cy="954107"/>
          </a:xfrm>
          <a:prstGeom prst="rect">
            <a:avLst/>
          </a:prstGeom>
          <a:noFill/>
        </p:spPr>
        <p:txBody>
          <a:bodyPr wrap="none" rtlCol="0">
            <a:spAutoFit/>
          </a:bodyPr>
          <a:lstStyle/>
          <a:p>
            <a:pPr algn="ctr"/>
            <a:r>
              <a:rPr lang="en-US" sz="2800" b="1" dirty="0" smtClean="0">
                <a:solidFill>
                  <a:schemeClr val="bg1"/>
                </a:solidFill>
              </a:rPr>
              <a:t>One of the most important international </a:t>
            </a:r>
          </a:p>
          <a:p>
            <a:pPr algn="ctr"/>
            <a:r>
              <a:rPr lang="en-US" sz="2800" b="1" dirty="0" smtClean="0">
                <a:solidFill>
                  <a:schemeClr val="bg1"/>
                </a:solidFill>
              </a:rPr>
              <a:t>conferences in European history</a:t>
            </a:r>
            <a:endParaRPr lang="en-US"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http://www.nobility-association.com/congress%20of%20Vienna%202.jpg"/>
          <p:cNvPicPr>
            <a:picLocks noChangeAspect="1" noChangeArrowheads="1"/>
          </p:cNvPicPr>
          <p:nvPr/>
        </p:nvPicPr>
        <p:blipFill>
          <a:blip r:embed="rId2" cstate="print"/>
          <a:srcRect/>
          <a:stretch>
            <a:fillRect/>
          </a:stretch>
        </p:blipFill>
        <p:spPr bwMode="auto">
          <a:xfrm>
            <a:off x="762000" y="152400"/>
            <a:ext cx="7730369" cy="64203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152400"/>
            <a:ext cx="8229600" cy="914400"/>
          </a:xfrm>
        </p:spPr>
        <p:txBody>
          <a:bodyPr>
            <a:normAutofit/>
          </a:bodyPr>
          <a:lstStyle/>
          <a:p>
            <a:r>
              <a:rPr lang="en-US" sz="3600" dirty="0" smtClean="0">
                <a:solidFill>
                  <a:schemeClr val="bg1"/>
                </a:solidFill>
              </a:rPr>
              <a:t>The “Age of Metternich”</a:t>
            </a:r>
          </a:p>
        </p:txBody>
      </p:sp>
      <p:sp>
        <p:nvSpPr>
          <p:cNvPr id="53251" name="Content Placeholder 2" descr="Rectangle: Click to edit Master text styles&#10;Second level&#10;Third level&#10;Fourth level&#10;Fifth level"/>
          <p:cNvSpPr>
            <a:spLocks noGrp="1"/>
          </p:cNvSpPr>
          <p:nvPr>
            <p:ph sz="half" idx="1"/>
          </p:nvPr>
        </p:nvSpPr>
        <p:spPr>
          <a:xfrm>
            <a:off x="381000" y="1295400"/>
            <a:ext cx="5181600" cy="5334000"/>
          </a:xfrm>
        </p:spPr>
        <p:txBody>
          <a:bodyPr>
            <a:normAutofit/>
          </a:bodyPr>
          <a:lstStyle/>
          <a:p>
            <a:pPr marL="0" indent="0" eaLnBrk="1" hangingPunct="1">
              <a:buClr>
                <a:srgbClr val="FFC000"/>
              </a:buClr>
              <a:buNone/>
            </a:pPr>
            <a:r>
              <a:rPr lang="en-US" b="1" dirty="0" smtClean="0"/>
              <a:t>   </a:t>
            </a:r>
            <a:r>
              <a:rPr lang="en-US" sz="2800" dirty="0" err="1" smtClean="0">
                <a:solidFill>
                  <a:schemeClr val="bg1"/>
                </a:solidFill>
              </a:rPr>
              <a:t>Klemens</a:t>
            </a:r>
            <a:r>
              <a:rPr lang="en-US" sz="2800" dirty="0" smtClean="0">
                <a:solidFill>
                  <a:schemeClr val="bg1"/>
                </a:solidFill>
              </a:rPr>
              <a:t> von Metternich</a:t>
            </a:r>
          </a:p>
          <a:p>
            <a:pPr marL="682625" indent="-450850" eaLnBrk="1" hangingPunct="1">
              <a:buClr>
                <a:srgbClr val="FFC000"/>
              </a:buClr>
              <a:buFont typeface="Wingdings" pitchFamily="2" charset="2"/>
              <a:buChar char="Ø"/>
            </a:pPr>
            <a:r>
              <a:rPr lang="en-US" sz="2800" dirty="0" smtClean="0"/>
              <a:t>Austria’s foreign minister </a:t>
            </a:r>
            <a:r>
              <a:rPr lang="en-US" sz="2800" dirty="0"/>
              <a:t> </a:t>
            </a:r>
            <a:r>
              <a:rPr lang="en-US" sz="2800" dirty="0" smtClean="0"/>
              <a:t>      for 39 years.</a:t>
            </a:r>
          </a:p>
          <a:p>
            <a:pPr marL="231775" indent="0" eaLnBrk="1" hangingPunct="1">
              <a:buClr>
                <a:srgbClr val="FFC000"/>
              </a:buClr>
              <a:buNone/>
            </a:pPr>
            <a:endParaRPr lang="en-US" sz="2800" dirty="0"/>
          </a:p>
          <a:p>
            <a:pPr marL="688975" indent="-415925" eaLnBrk="1" hangingPunct="1">
              <a:buClr>
                <a:srgbClr val="FFC000"/>
              </a:buClr>
              <a:buFont typeface="Wingdings" pitchFamily="2" charset="2"/>
              <a:buChar char="Ø"/>
            </a:pPr>
            <a:r>
              <a:rPr lang="en-US" sz="2800" dirty="0"/>
              <a:t>M</a:t>
            </a:r>
            <a:r>
              <a:rPr lang="en-US" sz="2800" dirty="0" smtClean="0"/>
              <a:t>ost influential person at Vienna.</a:t>
            </a:r>
          </a:p>
          <a:p>
            <a:pPr marL="273050" indent="0" eaLnBrk="1" hangingPunct="1">
              <a:buClr>
                <a:srgbClr val="FFC000"/>
              </a:buClr>
              <a:buNone/>
            </a:pPr>
            <a:endParaRPr lang="en-US" sz="2800" dirty="0" smtClean="0"/>
          </a:p>
          <a:p>
            <a:pPr marL="688975" indent="-415925" eaLnBrk="1" hangingPunct="1">
              <a:buClr>
                <a:srgbClr val="FFC000"/>
              </a:buClr>
              <a:buFont typeface="Wingdings" pitchFamily="2" charset="2"/>
              <a:buChar char="Ø"/>
            </a:pPr>
            <a:r>
              <a:rPr lang="en-US" sz="2800" dirty="0" smtClean="0"/>
              <a:t>Conservative aristocrat who opposed democratic ideals of the French Revolution.</a:t>
            </a:r>
          </a:p>
          <a:p>
            <a:pPr eaLnBrk="1" hangingPunct="1">
              <a:buClr>
                <a:srgbClr val="FFC000"/>
              </a:buClr>
              <a:buNone/>
            </a:pPr>
            <a:endParaRPr lang="en-US" sz="1500" dirty="0" smtClean="0"/>
          </a:p>
          <a:p>
            <a:pPr eaLnBrk="1" hangingPunct="1">
              <a:buClr>
                <a:srgbClr val="FFC000"/>
              </a:buClr>
              <a:buNone/>
            </a:pPr>
            <a:endParaRPr lang="en-US" dirty="0" smtClean="0"/>
          </a:p>
        </p:txBody>
      </p:sp>
      <p:pic>
        <p:nvPicPr>
          <p:cNvPr id="53252" name="Content Placeholder 4" descr="Picture1.jpg"/>
          <p:cNvPicPr>
            <a:picLocks noGrp="1" noChangeAspect="1"/>
          </p:cNvPicPr>
          <p:nvPr>
            <p:ph sz="half" idx="2"/>
          </p:nvPr>
        </p:nvPicPr>
        <p:blipFill>
          <a:blip r:embed="rId3" cstate="print"/>
          <a:srcRect/>
          <a:stretch>
            <a:fillRect/>
          </a:stretch>
        </p:blipFill>
        <p:spPr>
          <a:xfrm>
            <a:off x="5410200" y="1524000"/>
            <a:ext cx="3451579" cy="457387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44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7361" y="228600"/>
            <a:ext cx="8229600" cy="990600"/>
          </a:xfrm>
        </p:spPr>
        <p:txBody>
          <a:bodyPr>
            <a:normAutofit fontScale="90000"/>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Metternich’s Goals:</a:t>
            </a:r>
            <a:endParaRPr lang="en-US" sz="4000" dirty="0">
              <a:solidFill>
                <a:schemeClr val="bg1"/>
              </a:solidFill>
            </a:endParaRPr>
          </a:p>
        </p:txBody>
      </p:sp>
      <p:sp>
        <p:nvSpPr>
          <p:cNvPr id="8" name="TextBox 7"/>
          <p:cNvSpPr txBox="1"/>
          <p:nvPr/>
        </p:nvSpPr>
        <p:spPr>
          <a:xfrm>
            <a:off x="609600" y="1189534"/>
            <a:ext cx="5334000" cy="5693866"/>
          </a:xfrm>
          <a:prstGeom prst="rect">
            <a:avLst/>
          </a:prstGeom>
          <a:noFill/>
        </p:spPr>
        <p:txBody>
          <a:bodyPr wrap="square" rtlCol="0">
            <a:spAutoFit/>
          </a:bodyPr>
          <a:lstStyle/>
          <a:p>
            <a:pPr marL="279400" indent="-279400">
              <a:buFont typeface="Arial" pitchFamily="34" charset="0"/>
              <a:buChar char="•"/>
            </a:pPr>
            <a:r>
              <a:rPr lang="en-US" sz="2800" dirty="0" smtClean="0"/>
              <a:t> Create</a:t>
            </a:r>
            <a:r>
              <a:rPr lang="en-US" sz="2800" dirty="0" smtClean="0"/>
              <a:t> </a:t>
            </a:r>
            <a:r>
              <a:rPr lang="en-US" sz="2800" dirty="0" smtClean="0">
                <a:solidFill>
                  <a:schemeClr val="bg1"/>
                </a:solidFill>
              </a:rPr>
              <a:t>balance of power </a:t>
            </a:r>
            <a:r>
              <a:rPr lang="en-US" sz="2800" dirty="0" smtClean="0"/>
              <a:t>to</a:t>
            </a:r>
            <a:endParaRPr lang="en-US" sz="2800" dirty="0" smtClean="0"/>
          </a:p>
          <a:p>
            <a:pPr marL="279400" indent="-279400"/>
            <a:r>
              <a:rPr lang="en-US" sz="2800" dirty="0" smtClean="0"/>
              <a:t>    maintain stability.</a:t>
            </a:r>
          </a:p>
          <a:p>
            <a:pPr marL="279400" indent="-279400"/>
            <a:endParaRPr lang="en-US" sz="1600" dirty="0" smtClean="0"/>
          </a:p>
          <a:p>
            <a:pPr marL="341313" indent="-341313">
              <a:buFont typeface="Arial" pitchFamily="34" charset="0"/>
              <a:buChar char="•"/>
            </a:pPr>
            <a:r>
              <a:rPr lang="en-US" sz="2800" dirty="0" smtClean="0"/>
              <a:t>Prevent future aggression by</a:t>
            </a:r>
            <a:r>
              <a:rPr lang="en-US" sz="2800" dirty="0" smtClean="0"/>
              <a:t> </a:t>
            </a:r>
            <a:r>
              <a:rPr lang="en-US" sz="2800" dirty="0" smtClean="0">
                <a:solidFill>
                  <a:schemeClr val="bg1"/>
                </a:solidFill>
              </a:rPr>
              <a:t>France </a:t>
            </a:r>
            <a:r>
              <a:rPr lang="en-US" sz="2800" dirty="0" smtClean="0"/>
              <a:t>by </a:t>
            </a:r>
            <a:r>
              <a:rPr lang="en-US" sz="2800" dirty="0" smtClean="0"/>
              <a:t>strengthening</a:t>
            </a:r>
            <a:r>
              <a:rPr lang="en-US" sz="2800" dirty="0" smtClean="0"/>
              <a:t> </a:t>
            </a:r>
            <a:r>
              <a:rPr lang="en-US" sz="2800" dirty="0" smtClean="0">
                <a:solidFill>
                  <a:schemeClr val="bg1"/>
                </a:solidFill>
              </a:rPr>
              <a:t>surrounding </a:t>
            </a:r>
            <a:r>
              <a:rPr lang="en-US" sz="2800" dirty="0" smtClean="0"/>
              <a:t>states</a:t>
            </a:r>
            <a:r>
              <a:rPr lang="en-US" sz="2800" dirty="0" smtClean="0"/>
              <a:t>.</a:t>
            </a:r>
            <a:endParaRPr lang="en-US" sz="1000" dirty="0" smtClean="0"/>
          </a:p>
          <a:p>
            <a:pPr marL="279400" indent="-279400"/>
            <a:endParaRPr lang="en-US" sz="1000" dirty="0" smtClean="0"/>
          </a:p>
          <a:p>
            <a:pPr marL="279400" indent="-279400"/>
            <a:endParaRPr lang="en-US" sz="1000" dirty="0" smtClean="0"/>
          </a:p>
          <a:p>
            <a:pPr marL="279400" indent="-279400">
              <a:buFont typeface="Arial" pitchFamily="34" charset="0"/>
              <a:buChar char="•"/>
            </a:pPr>
            <a:r>
              <a:rPr lang="en-US" sz="2800" dirty="0" smtClean="0"/>
              <a:t>Make</a:t>
            </a:r>
            <a:r>
              <a:rPr lang="en-US" sz="2800" dirty="0" smtClean="0"/>
              <a:t> </a:t>
            </a:r>
            <a:r>
              <a:rPr lang="en-US" sz="2800" dirty="0" smtClean="0">
                <a:solidFill>
                  <a:schemeClr val="bg1"/>
                </a:solidFill>
              </a:rPr>
              <a:t>Austria </a:t>
            </a:r>
            <a:r>
              <a:rPr lang="en-US" sz="2800" dirty="0" smtClean="0"/>
              <a:t>the </a:t>
            </a:r>
            <a:r>
              <a:rPr lang="en-US" sz="2800" dirty="0" smtClean="0"/>
              <a:t>dominant German state by limiting the expansion and influence of</a:t>
            </a:r>
          </a:p>
          <a:p>
            <a:pPr marL="279400" indent="-279400"/>
            <a:r>
              <a:rPr lang="en-US" sz="2800" dirty="0" smtClean="0"/>
              <a:t>   </a:t>
            </a:r>
            <a:r>
              <a:rPr lang="en-US" sz="2800" dirty="0" smtClean="0"/>
              <a:t> </a:t>
            </a:r>
            <a:r>
              <a:rPr lang="en-US" sz="2800" dirty="0" smtClean="0">
                <a:solidFill>
                  <a:schemeClr val="bg1"/>
                </a:solidFill>
              </a:rPr>
              <a:t>Prussia </a:t>
            </a:r>
            <a:r>
              <a:rPr lang="en-US" sz="2800" dirty="0" smtClean="0"/>
              <a:t>and </a:t>
            </a:r>
            <a:r>
              <a:rPr lang="en-US" sz="2800" dirty="0" smtClean="0">
                <a:solidFill>
                  <a:schemeClr val="bg1"/>
                </a:solidFill>
              </a:rPr>
              <a:t>Russia</a:t>
            </a:r>
            <a:r>
              <a:rPr lang="en-US" sz="2800" dirty="0" smtClean="0"/>
              <a:t>.</a:t>
            </a:r>
            <a:endParaRPr lang="en-US" sz="2800" dirty="0" smtClean="0"/>
          </a:p>
          <a:p>
            <a:pPr marL="279400" indent="-279400"/>
            <a:endParaRPr lang="en-US" sz="1000" dirty="0" smtClean="0"/>
          </a:p>
          <a:p>
            <a:pPr marL="279400" indent="-279400"/>
            <a:endParaRPr lang="en-US" sz="1000" dirty="0" smtClean="0"/>
          </a:p>
          <a:p>
            <a:pPr marL="279400" indent="-279400">
              <a:buFont typeface="Arial" pitchFamily="34" charset="0"/>
              <a:buChar char="•"/>
            </a:pPr>
            <a:r>
              <a:rPr lang="en-US" sz="2800" dirty="0" smtClean="0"/>
              <a:t> </a:t>
            </a:r>
            <a:r>
              <a:rPr lang="en-US" sz="2800" dirty="0" smtClean="0"/>
              <a:t>Restore</a:t>
            </a:r>
            <a:r>
              <a:rPr lang="en-US" sz="2800" dirty="0"/>
              <a:t> </a:t>
            </a:r>
            <a:r>
              <a:rPr lang="en-US" sz="2800" dirty="0" smtClean="0">
                <a:solidFill>
                  <a:schemeClr val="bg1"/>
                </a:solidFill>
              </a:rPr>
              <a:t>monarchies</a:t>
            </a:r>
            <a:r>
              <a:rPr lang="en-US" sz="2800" dirty="0" smtClean="0"/>
              <a:t> </a:t>
            </a:r>
            <a:r>
              <a:rPr lang="en-US" sz="2800" dirty="0" smtClean="0"/>
              <a:t>to power.</a:t>
            </a:r>
          </a:p>
          <a:p>
            <a:pPr marL="279400" indent="-279400"/>
            <a:r>
              <a:rPr lang="en-US" sz="2800" dirty="0" smtClean="0"/>
              <a:t>. </a:t>
            </a:r>
          </a:p>
        </p:txBody>
      </p:sp>
      <p:sp>
        <p:nvSpPr>
          <p:cNvPr id="10" name="TextBox 9"/>
          <p:cNvSpPr txBox="1"/>
          <p:nvPr/>
        </p:nvSpPr>
        <p:spPr>
          <a:xfrm>
            <a:off x="5943600" y="5254171"/>
            <a:ext cx="2946639" cy="584775"/>
          </a:xfrm>
          <a:prstGeom prst="rect">
            <a:avLst/>
          </a:prstGeom>
          <a:noFill/>
        </p:spPr>
        <p:txBody>
          <a:bodyPr wrap="none" rtlCol="0">
            <a:spAutoFit/>
          </a:bodyPr>
          <a:lstStyle/>
          <a:p>
            <a:pPr algn="ctr"/>
            <a:r>
              <a:rPr lang="en-US" sz="1600" b="1" dirty="0" smtClean="0">
                <a:solidFill>
                  <a:schemeClr val="bg1"/>
                </a:solidFill>
              </a:rPr>
              <a:t>Clemens von Metternich</a:t>
            </a:r>
          </a:p>
          <a:p>
            <a:pPr algn="ctr"/>
            <a:r>
              <a:rPr lang="en-US" sz="1600" b="1" dirty="0" smtClean="0">
                <a:solidFill>
                  <a:schemeClr val="bg1"/>
                </a:solidFill>
              </a:rPr>
              <a:t>Austrian Foreign Minister</a:t>
            </a:r>
            <a:endParaRPr lang="en-US" sz="16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6172200" y="1296467"/>
            <a:ext cx="2481263" cy="3780247"/>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310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4953000"/>
          </a:xfrm>
        </p:spPr>
        <p:txBody>
          <a:bodyPr>
            <a:normAutofit lnSpcReduction="10000"/>
          </a:bodyPr>
          <a:lstStyle/>
          <a:p>
            <a:r>
              <a:rPr lang="en-US" sz="2800" dirty="0" smtClean="0"/>
              <a:t>Did not want to humiliate or</a:t>
            </a:r>
          </a:p>
          <a:p>
            <a:pPr marL="0" indent="0">
              <a:buNone/>
            </a:pPr>
            <a:r>
              <a:rPr lang="en-US" sz="2800" dirty="0"/>
              <a:t> </a:t>
            </a:r>
            <a:r>
              <a:rPr lang="en-US" sz="2800" dirty="0" smtClean="0"/>
              <a:t>  punish France. Why not?</a:t>
            </a:r>
          </a:p>
          <a:p>
            <a:pPr marL="273050" indent="74613">
              <a:buFont typeface="Wingdings" pitchFamily="2" charset="2"/>
              <a:buChar char="Ø"/>
              <a:tabLst>
                <a:tab pos="465138" algn="l"/>
              </a:tabLst>
            </a:pPr>
            <a:r>
              <a:rPr lang="en-US" sz="2800" dirty="0" smtClean="0"/>
              <a:t> </a:t>
            </a:r>
            <a:r>
              <a:rPr lang="en-US" sz="2800" dirty="0" smtClean="0">
                <a:solidFill>
                  <a:schemeClr val="bg1"/>
                </a:solidFill>
              </a:rPr>
              <a:t>Didn’t want to plant the seeds</a:t>
            </a:r>
          </a:p>
          <a:p>
            <a:pPr marL="273050" indent="0">
              <a:buNone/>
              <a:tabLst>
                <a:tab pos="465138" algn="l"/>
              </a:tabLst>
            </a:pPr>
            <a:r>
              <a:rPr lang="en-US" sz="2800" dirty="0" smtClean="0">
                <a:solidFill>
                  <a:schemeClr val="bg1"/>
                </a:solidFill>
              </a:rPr>
              <a:t>    of revenge that might lead to</a:t>
            </a:r>
          </a:p>
          <a:p>
            <a:pPr marL="273050" indent="0">
              <a:buNone/>
              <a:tabLst>
                <a:tab pos="465138" algn="l"/>
              </a:tabLst>
            </a:pPr>
            <a:r>
              <a:rPr lang="en-US" sz="2800" dirty="0">
                <a:solidFill>
                  <a:schemeClr val="bg1"/>
                </a:solidFill>
              </a:rPr>
              <a:t> </a:t>
            </a:r>
            <a:r>
              <a:rPr lang="en-US" sz="2800" dirty="0" smtClean="0">
                <a:solidFill>
                  <a:schemeClr val="bg1"/>
                </a:solidFill>
              </a:rPr>
              <a:t>   future wars.</a:t>
            </a:r>
          </a:p>
          <a:p>
            <a:pPr marL="798513" indent="-174625">
              <a:buNone/>
            </a:pPr>
            <a:r>
              <a:rPr lang="en-US" sz="2400" i="1" dirty="0" smtClean="0"/>
              <a:t>“ A bitter France is a dangerous                                France.”</a:t>
            </a:r>
          </a:p>
          <a:p>
            <a:pPr marL="798513" indent="-174625">
              <a:buNone/>
            </a:pPr>
            <a:endParaRPr lang="en-US" sz="2400" dirty="0"/>
          </a:p>
          <a:p>
            <a:pPr marL="623888" indent="-333375">
              <a:buFont typeface="Wingdings" pitchFamily="2" charset="2"/>
              <a:buChar char="Ø"/>
            </a:pPr>
            <a:r>
              <a:rPr lang="en-US" sz="2800" dirty="0" smtClean="0">
                <a:solidFill>
                  <a:schemeClr val="bg1"/>
                </a:solidFill>
              </a:rPr>
              <a:t>Also feared that a weakened                                        France would disrupt balance                               of power in Europe.</a:t>
            </a:r>
            <a:endParaRPr lang="en-US" sz="2800" dirty="0">
              <a:solidFill>
                <a:schemeClr val="bg1"/>
              </a:solidFill>
            </a:endParaRPr>
          </a:p>
        </p:txBody>
      </p:sp>
      <p:sp>
        <p:nvSpPr>
          <p:cNvPr id="2" name="Title 1"/>
          <p:cNvSpPr>
            <a:spLocks noGrp="1"/>
          </p:cNvSpPr>
          <p:nvPr>
            <p:ph type="title"/>
          </p:nvPr>
        </p:nvSpPr>
        <p:spPr/>
        <p:txBody>
          <a:bodyPr>
            <a:normAutofit/>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Metternich’s Goals:</a:t>
            </a:r>
            <a:endParaRPr lang="en-US" sz="4000" dirty="0">
              <a:solidFill>
                <a:schemeClr val="bg1"/>
              </a:solidFill>
            </a:endParaRPr>
          </a:p>
        </p:txBody>
      </p:sp>
      <p:sp>
        <p:nvSpPr>
          <p:cNvPr id="10" name="TextBox 9"/>
          <p:cNvSpPr txBox="1"/>
          <p:nvPr/>
        </p:nvSpPr>
        <p:spPr>
          <a:xfrm>
            <a:off x="5943596" y="4590207"/>
            <a:ext cx="2946639" cy="584775"/>
          </a:xfrm>
          <a:prstGeom prst="rect">
            <a:avLst/>
          </a:prstGeom>
          <a:noFill/>
        </p:spPr>
        <p:txBody>
          <a:bodyPr wrap="none" rtlCol="0">
            <a:spAutoFit/>
          </a:bodyPr>
          <a:lstStyle/>
          <a:p>
            <a:pPr algn="ctr"/>
            <a:r>
              <a:rPr lang="en-US" sz="1600" b="1" dirty="0" smtClean="0">
                <a:solidFill>
                  <a:schemeClr val="bg1"/>
                </a:solidFill>
              </a:rPr>
              <a:t>Clemens von Metternich</a:t>
            </a:r>
          </a:p>
          <a:p>
            <a:pPr algn="ctr"/>
            <a:r>
              <a:rPr lang="en-US" sz="1600" b="1" dirty="0" smtClean="0">
                <a:solidFill>
                  <a:schemeClr val="bg1"/>
                </a:solidFill>
              </a:rPr>
              <a:t>Austrian Foreign Minister</a:t>
            </a:r>
            <a:endParaRPr lang="en-US" sz="1600" b="1" dirty="0">
              <a:solidFill>
                <a:schemeClr val="bg1"/>
              </a:solidFill>
            </a:endParaRPr>
          </a:p>
        </p:txBody>
      </p:sp>
      <p:pic>
        <p:nvPicPr>
          <p:cNvPr id="4098" name="Picture 2" descr="http://hd.housedivided.dickinson.edu/files/images/HD_PrinceMetternich_c.jpg">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51665" y="1295400"/>
            <a:ext cx="2730500" cy="32766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6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France’s Goals:</a:t>
            </a:r>
            <a:endParaRPr lang="en-US" sz="4000" dirty="0">
              <a:solidFill>
                <a:schemeClr val="bg1"/>
              </a:solidFill>
            </a:endParaRPr>
          </a:p>
        </p:txBody>
      </p:sp>
      <p:sp>
        <p:nvSpPr>
          <p:cNvPr id="7" name="TextBox 6"/>
          <p:cNvSpPr txBox="1"/>
          <p:nvPr/>
        </p:nvSpPr>
        <p:spPr>
          <a:xfrm>
            <a:off x="5486400" y="5638800"/>
            <a:ext cx="2784738" cy="646331"/>
          </a:xfrm>
          <a:prstGeom prst="rect">
            <a:avLst/>
          </a:prstGeom>
          <a:noFill/>
        </p:spPr>
        <p:txBody>
          <a:bodyPr wrap="none" rtlCol="0">
            <a:spAutoFit/>
          </a:bodyPr>
          <a:lstStyle/>
          <a:p>
            <a:pPr algn="ctr"/>
            <a:r>
              <a:rPr lang="en-US" b="1" dirty="0" smtClean="0">
                <a:solidFill>
                  <a:schemeClr val="bg1"/>
                </a:solidFill>
              </a:rPr>
              <a:t>Charles de Talleyrand</a:t>
            </a:r>
          </a:p>
          <a:p>
            <a:pPr algn="ctr"/>
            <a:r>
              <a:rPr lang="en-US" b="1" dirty="0" smtClean="0">
                <a:solidFill>
                  <a:schemeClr val="bg1"/>
                </a:solidFill>
              </a:rPr>
              <a:t>France</a:t>
            </a:r>
            <a:endParaRPr lang="en-US" b="1" dirty="0">
              <a:solidFill>
                <a:schemeClr val="bg1"/>
              </a:solidFill>
            </a:endParaRPr>
          </a:p>
        </p:txBody>
      </p:sp>
      <p:pic>
        <p:nvPicPr>
          <p:cNvPr id="12" name="Picture 11" descr="talleyrand.jpg"/>
          <p:cNvPicPr>
            <a:picLocks noChangeAspect="1"/>
          </p:cNvPicPr>
          <p:nvPr/>
        </p:nvPicPr>
        <p:blipFill>
          <a:blip r:embed="rId2" cstate="print"/>
          <a:stretch>
            <a:fillRect/>
          </a:stretch>
        </p:blipFill>
        <p:spPr>
          <a:xfrm>
            <a:off x="5410200" y="1447800"/>
            <a:ext cx="2922477" cy="4038600"/>
          </a:xfrm>
          <a:prstGeom prst="rect">
            <a:avLst/>
          </a:prstGeom>
        </p:spPr>
      </p:pic>
      <p:sp>
        <p:nvSpPr>
          <p:cNvPr id="8" name="TextBox 7"/>
          <p:cNvSpPr txBox="1"/>
          <p:nvPr/>
        </p:nvSpPr>
        <p:spPr>
          <a:xfrm>
            <a:off x="685800" y="1497496"/>
            <a:ext cx="4495800" cy="4585871"/>
          </a:xfrm>
          <a:prstGeom prst="rect">
            <a:avLst/>
          </a:prstGeom>
          <a:noFill/>
        </p:spPr>
        <p:txBody>
          <a:bodyPr wrap="square" rtlCol="0">
            <a:spAutoFit/>
          </a:bodyPr>
          <a:lstStyle/>
          <a:p>
            <a:pPr>
              <a:buFont typeface="Arial" pitchFamily="34" charset="0"/>
              <a:buChar char="•"/>
            </a:pPr>
            <a:r>
              <a:rPr lang="en-US" sz="2800" dirty="0" smtClean="0"/>
              <a:t> Keep France</a:t>
            </a:r>
            <a:r>
              <a:rPr lang="en-US" sz="2800" dirty="0" smtClean="0"/>
              <a:t> </a:t>
            </a:r>
            <a:r>
              <a:rPr lang="en-US" sz="2800" dirty="0" smtClean="0">
                <a:solidFill>
                  <a:schemeClr val="bg1"/>
                </a:solidFill>
              </a:rPr>
              <a:t>strong</a:t>
            </a:r>
            <a:r>
              <a:rPr lang="en-US" sz="2800" dirty="0" smtClean="0"/>
              <a:t>. </a:t>
            </a:r>
            <a:endParaRPr lang="en-US" sz="2800" dirty="0" smtClean="0"/>
          </a:p>
          <a:p>
            <a:endParaRPr lang="en-US" sz="1000" dirty="0" smtClean="0"/>
          </a:p>
          <a:p>
            <a:pPr>
              <a:buFont typeface="Arial" pitchFamily="34" charset="0"/>
              <a:buChar char="•"/>
            </a:pPr>
            <a:r>
              <a:rPr lang="en-US" sz="2800" dirty="0" smtClean="0"/>
              <a:t> Gain legitimacy and be</a:t>
            </a:r>
          </a:p>
          <a:p>
            <a:r>
              <a:rPr lang="en-US" sz="2800" dirty="0" smtClean="0"/>
              <a:t>   treated as major power.</a:t>
            </a:r>
          </a:p>
          <a:p>
            <a:endParaRPr lang="en-US" sz="1000" dirty="0" smtClean="0"/>
          </a:p>
          <a:p>
            <a:pPr>
              <a:buFont typeface="Arial" pitchFamily="34" charset="0"/>
              <a:buChar char="•"/>
            </a:pPr>
            <a:r>
              <a:rPr lang="en-US" sz="2800" dirty="0" smtClean="0"/>
              <a:t> Minimize its</a:t>
            </a:r>
            <a:r>
              <a:rPr lang="en-US" sz="2800" dirty="0" smtClean="0"/>
              <a:t> </a:t>
            </a:r>
            <a:r>
              <a:rPr lang="en-US" sz="2800" dirty="0" smtClean="0">
                <a:solidFill>
                  <a:schemeClr val="bg1"/>
                </a:solidFill>
              </a:rPr>
              <a:t>losses</a:t>
            </a:r>
            <a:r>
              <a:rPr lang="en-US" sz="2800" dirty="0" smtClean="0"/>
              <a:t>.</a:t>
            </a:r>
            <a:endParaRPr lang="en-US" sz="2800" dirty="0" smtClean="0"/>
          </a:p>
          <a:p>
            <a:endParaRPr lang="en-US" sz="1000" dirty="0" smtClean="0"/>
          </a:p>
          <a:p>
            <a:pPr>
              <a:buFont typeface="Arial" pitchFamily="34" charset="0"/>
              <a:buChar char="•"/>
            </a:pPr>
            <a:r>
              <a:rPr lang="en-US" sz="2800" dirty="0" smtClean="0"/>
              <a:t> Return to its “natural”</a:t>
            </a:r>
          </a:p>
          <a:p>
            <a:r>
              <a:rPr lang="en-US" sz="2800" dirty="0" smtClean="0"/>
              <a:t>  (prewar</a:t>
            </a:r>
            <a:r>
              <a:rPr lang="en-US" sz="2800" dirty="0" smtClean="0"/>
              <a:t>)</a:t>
            </a:r>
            <a:r>
              <a:rPr lang="en-US" sz="2800" dirty="0" smtClean="0">
                <a:solidFill>
                  <a:schemeClr val="bg1"/>
                </a:solidFill>
              </a:rPr>
              <a:t> borders</a:t>
            </a:r>
            <a:r>
              <a:rPr lang="en-US" sz="2800" dirty="0" smtClean="0"/>
              <a:t>.</a:t>
            </a:r>
            <a:endParaRPr lang="en-US" sz="2800" dirty="0" smtClean="0"/>
          </a:p>
          <a:p>
            <a:endParaRPr lang="en-US" sz="1000" dirty="0" smtClean="0"/>
          </a:p>
          <a:p>
            <a:pPr marL="169863" indent="-169863">
              <a:buFont typeface="Arial" pitchFamily="34" charset="0"/>
              <a:buChar char="•"/>
            </a:pPr>
            <a:r>
              <a:rPr lang="en-US" sz="2800" dirty="0" smtClean="0"/>
              <a:t>Keep</a:t>
            </a:r>
            <a:r>
              <a:rPr lang="en-US" sz="2800" dirty="0" smtClean="0"/>
              <a:t> </a:t>
            </a:r>
            <a:r>
              <a:rPr lang="en-US" sz="2800" dirty="0" smtClean="0">
                <a:solidFill>
                  <a:schemeClr val="bg1"/>
                </a:solidFill>
              </a:rPr>
              <a:t>Poland </a:t>
            </a:r>
            <a:r>
              <a:rPr lang="en-US" sz="2800" dirty="0" smtClean="0"/>
              <a:t>independent    </a:t>
            </a:r>
            <a:r>
              <a:rPr lang="en-US" sz="2800" dirty="0" smtClean="0"/>
              <a:t>(keep Russia and Prussia from taking 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057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Great Britain’s Goals:</a:t>
            </a:r>
            <a:endParaRPr lang="en-US" sz="4000" dirty="0">
              <a:solidFill>
                <a:schemeClr val="bg1"/>
              </a:solidFill>
            </a:endParaRPr>
          </a:p>
        </p:txBody>
      </p:sp>
      <p:sp>
        <p:nvSpPr>
          <p:cNvPr id="8" name="TextBox 7"/>
          <p:cNvSpPr txBox="1"/>
          <p:nvPr/>
        </p:nvSpPr>
        <p:spPr>
          <a:xfrm>
            <a:off x="609600" y="1371600"/>
            <a:ext cx="5275803" cy="5170647"/>
          </a:xfrm>
          <a:prstGeom prst="rect">
            <a:avLst/>
          </a:prstGeom>
          <a:noFill/>
        </p:spPr>
        <p:txBody>
          <a:bodyPr wrap="none" rtlCol="0">
            <a:spAutoFit/>
          </a:bodyPr>
          <a:lstStyle/>
          <a:p>
            <a:pPr>
              <a:buFont typeface="Arial" pitchFamily="34" charset="0"/>
              <a:buChar char="•"/>
            </a:pPr>
            <a:r>
              <a:rPr lang="en-US" sz="2800" dirty="0" smtClean="0"/>
              <a:t> Maintain</a:t>
            </a:r>
            <a:r>
              <a:rPr lang="en-US" sz="2800" dirty="0" smtClean="0"/>
              <a:t> </a:t>
            </a:r>
            <a:r>
              <a:rPr lang="en-US" sz="2800" dirty="0" smtClean="0">
                <a:solidFill>
                  <a:schemeClr val="bg1"/>
                </a:solidFill>
              </a:rPr>
              <a:t>balance of power</a:t>
            </a:r>
            <a:endParaRPr lang="en-US" sz="2800" dirty="0" smtClean="0"/>
          </a:p>
          <a:p>
            <a:r>
              <a:rPr lang="en-US" sz="2800" dirty="0" smtClean="0"/>
              <a:t>  to ensure stability.</a:t>
            </a:r>
          </a:p>
          <a:p>
            <a:endParaRPr lang="en-US" sz="1000" dirty="0" smtClean="0"/>
          </a:p>
          <a:p>
            <a:pPr>
              <a:buFont typeface="Arial" pitchFamily="34" charset="0"/>
              <a:buChar char="•"/>
            </a:pPr>
            <a:r>
              <a:rPr lang="en-US" sz="2800" dirty="0" smtClean="0"/>
              <a:t> Make sure no country emerges</a:t>
            </a:r>
          </a:p>
          <a:p>
            <a:r>
              <a:rPr lang="en-US" sz="2800" dirty="0" smtClean="0"/>
              <a:t>  too</a:t>
            </a:r>
            <a:r>
              <a:rPr lang="en-US" sz="2800" dirty="0" smtClean="0"/>
              <a:t> </a:t>
            </a:r>
            <a:r>
              <a:rPr lang="en-US" sz="2800" dirty="0" smtClean="0">
                <a:solidFill>
                  <a:schemeClr val="bg1"/>
                </a:solidFill>
              </a:rPr>
              <a:t>powerful</a:t>
            </a:r>
            <a:r>
              <a:rPr lang="en-US" sz="2800" dirty="0" smtClean="0"/>
              <a:t>.</a:t>
            </a:r>
            <a:endParaRPr lang="en-US" sz="2800" dirty="0" smtClean="0"/>
          </a:p>
          <a:p>
            <a:endParaRPr lang="en-US" sz="1000" dirty="0" smtClean="0"/>
          </a:p>
          <a:p>
            <a:pPr>
              <a:buFont typeface="Arial" pitchFamily="34" charset="0"/>
              <a:buChar char="•"/>
            </a:pPr>
            <a:r>
              <a:rPr lang="en-US" sz="2800" dirty="0" smtClean="0"/>
              <a:t> No</a:t>
            </a:r>
            <a:r>
              <a:rPr lang="en-US" sz="2800" dirty="0" smtClean="0"/>
              <a:t> </a:t>
            </a:r>
            <a:r>
              <a:rPr lang="en-US" sz="2800" dirty="0" smtClean="0">
                <a:solidFill>
                  <a:schemeClr val="bg1"/>
                </a:solidFill>
              </a:rPr>
              <a:t>territorial claims </a:t>
            </a:r>
            <a:r>
              <a:rPr lang="en-US" sz="2800" dirty="0" smtClean="0"/>
              <a:t>Europe</a:t>
            </a:r>
            <a:r>
              <a:rPr lang="en-US" sz="2800" dirty="0" smtClean="0"/>
              <a:t>.</a:t>
            </a:r>
          </a:p>
          <a:p>
            <a:endParaRPr lang="en-US" sz="1000" dirty="0" smtClean="0"/>
          </a:p>
          <a:p>
            <a:pPr>
              <a:buFont typeface="Arial" pitchFamily="34" charset="0"/>
              <a:buChar char="•"/>
            </a:pPr>
            <a:r>
              <a:rPr lang="en-US" sz="2800" dirty="0" smtClean="0"/>
              <a:t> Some territorial compensation</a:t>
            </a:r>
          </a:p>
          <a:p>
            <a:r>
              <a:rPr lang="en-US" sz="2800" dirty="0" smtClean="0"/>
              <a:t>  </a:t>
            </a:r>
            <a:r>
              <a:rPr lang="en-US" sz="2800" dirty="0"/>
              <a:t>(island </a:t>
            </a:r>
            <a:r>
              <a:rPr lang="en-US" sz="2800" dirty="0" err="1"/>
              <a:t>colonies)from</a:t>
            </a:r>
            <a:r>
              <a:rPr lang="en-US" sz="2800" dirty="0" smtClean="0"/>
              <a:t> </a:t>
            </a:r>
            <a:r>
              <a:rPr lang="en-US" sz="2800" dirty="0" smtClean="0">
                <a:solidFill>
                  <a:schemeClr val="bg1"/>
                </a:solidFill>
              </a:rPr>
              <a:t>France</a:t>
            </a:r>
            <a:r>
              <a:rPr lang="en-US" sz="2800" dirty="0" smtClean="0"/>
              <a:t>.</a:t>
            </a:r>
            <a:endParaRPr lang="en-US" sz="2800" dirty="0" smtClean="0"/>
          </a:p>
          <a:p>
            <a:endParaRPr lang="en-US" sz="1000" dirty="0" smtClean="0"/>
          </a:p>
          <a:p>
            <a:pPr>
              <a:buFont typeface="Arial" pitchFamily="34" charset="0"/>
              <a:buChar char="•"/>
            </a:pPr>
            <a:r>
              <a:rPr lang="en-US" sz="2800" dirty="0" smtClean="0"/>
              <a:t> Push back France’s</a:t>
            </a:r>
            <a:r>
              <a:rPr lang="en-US" sz="2800" dirty="0" smtClean="0"/>
              <a:t> </a:t>
            </a:r>
            <a:r>
              <a:rPr lang="en-US" sz="2800" dirty="0" smtClean="0">
                <a:solidFill>
                  <a:schemeClr val="bg1"/>
                </a:solidFill>
              </a:rPr>
              <a:t>borders</a:t>
            </a:r>
            <a:r>
              <a:rPr lang="en-US" sz="2800" dirty="0" smtClean="0"/>
              <a:t>.</a:t>
            </a:r>
            <a:endParaRPr lang="en-US" sz="2800" dirty="0" smtClean="0"/>
          </a:p>
          <a:p>
            <a:pPr>
              <a:buFont typeface="Arial" pitchFamily="34" charset="0"/>
              <a:buChar char="•"/>
            </a:pPr>
            <a:endParaRPr lang="en-US" sz="1000" dirty="0" smtClean="0"/>
          </a:p>
          <a:p>
            <a:pPr>
              <a:buFont typeface="Arial" pitchFamily="34" charset="0"/>
              <a:buChar char="•"/>
            </a:pPr>
            <a:r>
              <a:rPr lang="en-US" sz="2800" dirty="0" smtClean="0"/>
              <a:t> Prevent</a:t>
            </a:r>
            <a:r>
              <a:rPr lang="en-US" sz="2800" dirty="0" smtClean="0"/>
              <a:t> </a:t>
            </a:r>
            <a:r>
              <a:rPr lang="en-US" sz="2800" dirty="0" smtClean="0">
                <a:solidFill>
                  <a:schemeClr val="bg1"/>
                </a:solidFill>
              </a:rPr>
              <a:t>Russia </a:t>
            </a:r>
            <a:r>
              <a:rPr lang="en-US" sz="2800" dirty="0" smtClean="0"/>
              <a:t>from </a:t>
            </a:r>
            <a:r>
              <a:rPr lang="en-US" sz="2800" dirty="0" smtClean="0"/>
              <a:t>acquiring</a:t>
            </a:r>
          </a:p>
          <a:p>
            <a:r>
              <a:rPr lang="en-US" sz="2800" dirty="0" smtClean="0"/>
              <a:t>  Poland.</a:t>
            </a:r>
          </a:p>
        </p:txBody>
      </p:sp>
      <p:sp>
        <p:nvSpPr>
          <p:cNvPr id="6" name="TextBox 5"/>
          <p:cNvSpPr txBox="1"/>
          <p:nvPr/>
        </p:nvSpPr>
        <p:spPr>
          <a:xfrm>
            <a:off x="6248400" y="5410200"/>
            <a:ext cx="2226893" cy="646331"/>
          </a:xfrm>
          <a:prstGeom prst="rect">
            <a:avLst/>
          </a:prstGeom>
          <a:noFill/>
        </p:spPr>
        <p:txBody>
          <a:bodyPr wrap="none" rtlCol="0">
            <a:spAutoFit/>
          </a:bodyPr>
          <a:lstStyle/>
          <a:p>
            <a:pPr algn="ctr"/>
            <a:r>
              <a:rPr lang="en-US" b="1" dirty="0" smtClean="0">
                <a:solidFill>
                  <a:schemeClr val="bg1"/>
                </a:solidFill>
              </a:rPr>
              <a:t>Lord </a:t>
            </a:r>
            <a:r>
              <a:rPr lang="en-US" b="1" dirty="0" err="1" smtClean="0">
                <a:solidFill>
                  <a:schemeClr val="bg1"/>
                </a:solidFill>
              </a:rPr>
              <a:t>Castlereagh</a:t>
            </a:r>
            <a:endParaRPr lang="en-US" b="1" dirty="0" smtClean="0">
              <a:solidFill>
                <a:schemeClr val="bg1"/>
              </a:solidFill>
            </a:endParaRPr>
          </a:p>
          <a:p>
            <a:pPr algn="ctr"/>
            <a:r>
              <a:rPr lang="en-US" b="1" dirty="0" smtClean="0">
                <a:solidFill>
                  <a:schemeClr val="bg1"/>
                </a:solidFill>
              </a:rPr>
              <a:t>Great Britain</a:t>
            </a:r>
            <a:endParaRPr lang="en-US" b="1" dirty="0">
              <a:solidFill>
                <a:schemeClr val="bg1"/>
              </a:solidFill>
            </a:endParaRPr>
          </a:p>
        </p:txBody>
      </p:sp>
      <p:pic>
        <p:nvPicPr>
          <p:cNvPr id="9" name="Picture 8" descr="castlereagh.jpg"/>
          <p:cNvPicPr>
            <a:picLocks noChangeAspect="1"/>
          </p:cNvPicPr>
          <p:nvPr/>
        </p:nvPicPr>
        <p:blipFill>
          <a:blip r:embed="rId2" cstate="print"/>
          <a:stretch>
            <a:fillRect/>
          </a:stretch>
        </p:blipFill>
        <p:spPr>
          <a:xfrm>
            <a:off x="6019800" y="1447800"/>
            <a:ext cx="2649151" cy="3886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fontScale="90000"/>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Prussia’s Goals:</a:t>
            </a:r>
            <a:endParaRPr lang="en-US" sz="4000" dirty="0">
              <a:solidFill>
                <a:schemeClr val="bg1"/>
              </a:solidFill>
            </a:endParaRPr>
          </a:p>
        </p:txBody>
      </p:sp>
      <p:sp>
        <p:nvSpPr>
          <p:cNvPr id="8" name="TextBox 7"/>
          <p:cNvSpPr txBox="1"/>
          <p:nvPr/>
        </p:nvSpPr>
        <p:spPr>
          <a:xfrm>
            <a:off x="352245" y="1506747"/>
            <a:ext cx="5410200" cy="4401205"/>
          </a:xfrm>
          <a:prstGeom prst="rect">
            <a:avLst/>
          </a:prstGeom>
          <a:noFill/>
        </p:spPr>
        <p:txBody>
          <a:bodyPr wrap="square" rtlCol="0">
            <a:spAutoFit/>
          </a:bodyPr>
          <a:lstStyle/>
          <a:p>
            <a:pPr>
              <a:buFont typeface="Arial" pitchFamily="34" charset="0"/>
              <a:buChar char="•"/>
            </a:pPr>
            <a:r>
              <a:rPr lang="en-US" sz="2800" dirty="0" smtClean="0"/>
              <a:t>   Feels that Prussia played key</a:t>
            </a:r>
          </a:p>
          <a:p>
            <a:pPr marL="403225" indent="-403225"/>
            <a:r>
              <a:rPr lang="en-US" sz="2800" dirty="0" smtClean="0"/>
              <a:t>     role in</a:t>
            </a:r>
            <a:r>
              <a:rPr lang="en-US" sz="2800" dirty="0" smtClean="0"/>
              <a:t> </a:t>
            </a:r>
            <a:r>
              <a:rPr lang="en-US" sz="2800" dirty="0" smtClean="0">
                <a:solidFill>
                  <a:schemeClr val="bg1"/>
                </a:solidFill>
              </a:rPr>
              <a:t>defeating Napoleon </a:t>
            </a:r>
            <a:r>
              <a:rPr lang="en-US" sz="2800" dirty="0" smtClean="0"/>
              <a:t>and </a:t>
            </a:r>
            <a:r>
              <a:rPr lang="en-US" sz="2800" dirty="0" smtClean="0"/>
              <a:t>now should be rewarded with  territory.</a:t>
            </a:r>
          </a:p>
          <a:p>
            <a:endParaRPr lang="en-US" sz="2800" dirty="0" smtClean="0"/>
          </a:p>
          <a:p>
            <a:pPr marL="403225" indent="-403225">
              <a:buFont typeface="Arial" pitchFamily="34" charset="0"/>
              <a:buChar char="•"/>
            </a:pPr>
            <a:r>
              <a:rPr lang="en-US" sz="2800" dirty="0" smtClean="0"/>
              <a:t>Wants the German state of</a:t>
            </a:r>
            <a:r>
              <a:rPr lang="en-US" sz="2800" dirty="0" smtClean="0"/>
              <a:t> </a:t>
            </a:r>
            <a:r>
              <a:rPr lang="en-US" sz="2800" dirty="0" smtClean="0">
                <a:solidFill>
                  <a:schemeClr val="bg1"/>
                </a:solidFill>
              </a:rPr>
              <a:t>Saxony</a:t>
            </a:r>
            <a:r>
              <a:rPr lang="en-US" sz="2800" dirty="0" smtClean="0"/>
              <a:t>.</a:t>
            </a:r>
            <a:endParaRPr lang="en-US" sz="2800" dirty="0" smtClean="0"/>
          </a:p>
          <a:p>
            <a:pPr marL="403225" indent="-403225">
              <a:buFont typeface="Arial" pitchFamily="34" charset="0"/>
              <a:buChar char="•"/>
            </a:pPr>
            <a:endParaRPr lang="en-US" sz="2800" dirty="0" smtClean="0"/>
          </a:p>
          <a:p>
            <a:pPr marL="403225" indent="-403225">
              <a:buFont typeface="Arial" pitchFamily="34" charset="0"/>
              <a:buChar char="•"/>
            </a:pPr>
            <a:r>
              <a:rPr lang="en-US" sz="2800" dirty="0" smtClean="0"/>
              <a:t>Wants to maintain its alliance with</a:t>
            </a:r>
            <a:r>
              <a:rPr lang="en-US" sz="2800" dirty="0" smtClean="0"/>
              <a:t> </a:t>
            </a:r>
            <a:r>
              <a:rPr lang="en-US" sz="2800" dirty="0" smtClean="0">
                <a:solidFill>
                  <a:schemeClr val="bg1"/>
                </a:solidFill>
              </a:rPr>
              <a:t>Russia</a:t>
            </a:r>
            <a:r>
              <a:rPr lang="en-US" sz="2800" dirty="0" smtClean="0"/>
              <a:t>.</a:t>
            </a:r>
            <a:endParaRPr lang="en-US" sz="2800" dirty="0" smtClean="0"/>
          </a:p>
          <a:p>
            <a:endParaRPr lang="en-US" sz="2800" dirty="0" smtClean="0"/>
          </a:p>
        </p:txBody>
      </p:sp>
      <p:pic>
        <p:nvPicPr>
          <p:cNvPr id="7" name="Picture 2" descr="http://www.gwleibniz.com/britannica_pages/friedrich_wilhelm_iii_prussia/images/friedrich_wilhelm_iii_prussia.jpg"/>
          <p:cNvPicPr>
            <a:picLocks noChangeAspect="1" noChangeArrowheads="1"/>
          </p:cNvPicPr>
          <p:nvPr/>
        </p:nvPicPr>
        <p:blipFill>
          <a:blip r:embed="rId3" cstate="print"/>
          <a:srcRect/>
          <a:stretch>
            <a:fillRect/>
          </a:stretch>
        </p:blipFill>
        <p:spPr bwMode="auto">
          <a:xfrm>
            <a:off x="5791200" y="1447800"/>
            <a:ext cx="2855330" cy="3581400"/>
          </a:xfrm>
          <a:prstGeom prst="rect">
            <a:avLst/>
          </a:prstGeom>
          <a:noFill/>
        </p:spPr>
      </p:pic>
      <p:sp>
        <p:nvSpPr>
          <p:cNvPr id="10" name="TextBox 9"/>
          <p:cNvSpPr txBox="1"/>
          <p:nvPr/>
        </p:nvSpPr>
        <p:spPr>
          <a:xfrm>
            <a:off x="5867400" y="5029200"/>
            <a:ext cx="2797562" cy="646331"/>
          </a:xfrm>
          <a:prstGeom prst="rect">
            <a:avLst/>
          </a:prstGeom>
          <a:noFill/>
        </p:spPr>
        <p:txBody>
          <a:bodyPr wrap="none" rtlCol="0">
            <a:spAutoFit/>
          </a:bodyPr>
          <a:lstStyle/>
          <a:p>
            <a:pPr algn="ctr"/>
            <a:r>
              <a:rPr lang="en-US" b="1" dirty="0" smtClean="0">
                <a:solidFill>
                  <a:schemeClr val="bg1"/>
                </a:solidFill>
              </a:rPr>
              <a:t>Frederick Wilhelm III</a:t>
            </a:r>
          </a:p>
          <a:p>
            <a:pPr algn="ctr"/>
            <a:r>
              <a:rPr lang="en-US" b="1" dirty="0" smtClean="0">
                <a:solidFill>
                  <a:schemeClr val="bg1"/>
                </a:solidFill>
              </a:rPr>
              <a:t>Prussia</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sz="2700" b="1" dirty="0" smtClean="0">
                <a:solidFill>
                  <a:srgbClr val="FFC000"/>
                </a:solidFill>
              </a:rPr>
              <a:t>Great Powers at Vienna</a:t>
            </a:r>
            <a:br>
              <a:rPr lang="en-US" sz="2700" b="1" dirty="0" smtClean="0">
                <a:solidFill>
                  <a:srgbClr val="FFC000"/>
                </a:solidFill>
              </a:rPr>
            </a:br>
            <a:r>
              <a:rPr lang="en-US" sz="4000" dirty="0" smtClean="0">
                <a:solidFill>
                  <a:schemeClr val="bg1"/>
                </a:solidFill>
              </a:rPr>
              <a:t>Russia’s Goals:</a:t>
            </a:r>
            <a:endParaRPr lang="en-US" sz="4000" dirty="0">
              <a:solidFill>
                <a:schemeClr val="bg1"/>
              </a:solidFill>
            </a:endParaRPr>
          </a:p>
        </p:txBody>
      </p:sp>
      <p:sp>
        <p:nvSpPr>
          <p:cNvPr id="8" name="TextBox 7"/>
          <p:cNvSpPr txBox="1"/>
          <p:nvPr/>
        </p:nvSpPr>
        <p:spPr>
          <a:xfrm>
            <a:off x="609600" y="1524000"/>
            <a:ext cx="5110694" cy="5262980"/>
          </a:xfrm>
          <a:prstGeom prst="rect">
            <a:avLst/>
          </a:prstGeom>
          <a:noFill/>
        </p:spPr>
        <p:txBody>
          <a:bodyPr wrap="none" rtlCol="0">
            <a:spAutoFit/>
          </a:bodyPr>
          <a:lstStyle/>
          <a:p>
            <a:pPr>
              <a:buFont typeface="Arial" pitchFamily="34" charset="0"/>
              <a:buChar char="•"/>
            </a:pPr>
            <a:r>
              <a:rPr lang="en-US" sz="2800" dirty="0" smtClean="0"/>
              <a:t> Wants Russia accepted as a</a:t>
            </a:r>
          </a:p>
          <a:p>
            <a:r>
              <a:rPr lang="en-US" sz="2800" dirty="0"/>
              <a:t> </a:t>
            </a:r>
            <a:r>
              <a:rPr lang="en-US" sz="2800" dirty="0" smtClean="0"/>
              <a:t> </a:t>
            </a:r>
            <a:r>
              <a:rPr lang="en-US" sz="2800" dirty="0" smtClean="0"/>
              <a:t> </a:t>
            </a:r>
            <a:r>
              <a:rPr lang="en-US" sz="2800" dirty="0" smtClean="0">
                <a:solidFill>
                  <a:schemeClr val="bg1"/>
                </a:solidFill>
              </a:rPr>
              <a:t>great European power.</a:t>
            </a:r>
            <a:endParaRPr lang="en-US" sz="2800" dirty="0" smtClean="0"/>
          </a:p>
          <a:p>
            <a:endParaRPr lang="en-US" sz="2800" dirty="0" smtClean="0"/>
          </a:p>
          <a:p>
            <a:pPr marL="231775" indent="-231775">
              <a:buFont typeface="Arial" pitchFamily="34" charset="0"/>
              <a:buChar char="•"/>
            </a:pPr>
            <a:r>
              <a:rPr lang="en-US" sz="2800" dirty="0" smtClean="0"/>
              <a:t>Wants</a:t>
            </a:r>
            <a:r>
              <a:rPr lang="en-US" sz="2800" dirty="0" smtClean="0"/>
              <a:t> </a:t>
            </a:r>
            <a:r>
              <a:rPr lang="en-US" sz="2800" dirty="0" smtClean="0">
                <a:solidFill>
                  <a:schemeClr val="bg1"/>
                </a:solidFill>
              </a:rPr>
              <a:t>Finland and Poland</a:t>
            </a:r>
            <a:endParaRPr lang="en-US" sz="2800" dirty="0" smtClean="0"/>
          </a:p>
          <a:p>
            <a:r>
              <a:rPr lang="en-US" sz="2800" dirty="0" smtClean="0"/>
              <a:t>  added to Russia as reward for</a:t>
            </a:r>
          </a:p>
          <a:p>
            <a:r>
              <a:rPr lang="en-US" sz="2800" dirty="0" smtClean="0"/>
              <a:t>  fighting Napoleon.</a:t>
            </a:r>
          </a:p>
          <a:p>
            <a:endParaRPr lang="en-US" sz="2800" dirty="0" smtClean="0"/>
          </a:p>
          <a:p>
            <a:pPr>
              <a:buFont typeface="Arial" pitchFamily="34" charset="0"/>
              <a:buChar char="•"/>
            </a:pPr>
            <a:r>
              <a:rPr lang="en-US" sz="2800" dirty="0" smtClean="0"/>
              <a:t> Wants </a:t>
            </a:r>
            <a:r>
              <a:rPr lang="en-US" sz="2800" dirty="0" smtClean="0">
                <a:solidFill>
                  <a:schemeClr val="bg1"/>
                </a:solidFill>
              </a:rPr>
              <a:t>“Holy Alliance” </a:t>
            </a:r>
            <a:r>
              <a:rPr lang="en-US" sz="2800" dirty="0" smtClean="0"/>
              <a:t>based</a:t>
            </a:r>
          </a:p>
          <a:p>
            <a:r>
              <a:rPr lang="en-US" sz="2800" dirty="0" smtClean="0"/>
              <a:t>  on</a:t>
            </a:r>
            <a:r>
              <a:rPr lang="en-US" sz="2800" dirty="0" smtClean="0"/>
              <a:t> </a:t>
            </a:r>
            <a:r>
              <a:rPr lang="en-US" sz="2800" dirty="0" smtClean="0">
                <a:solidFill>
                  <a:schemeClr val="bg1"/>
                </a:solidFill>
              </a:rPr>
              <a:t>Christian </a:t>
            </a:r>
            <a:r>
              <a:rPr lang="en-US" sz="2800" dirty="0" smtClean="0"/>
              <a:t>principles </a:t>
            </a:r>
            <a:r>
              <a:rPr lang="en-US" sz="2800" dirty="0" smtClean="0"/>
              <a:t>w/</a:t>
            </a:r>
          </a:p>
          <a:p>
            <a:r>
              <a:rPr lang="en-US" sz="2800" dirty="0"/>
              <a:t> </a:t>
            </a:r>
            <a:r>
              <a:rPr lang="en-US" sz="2800" dirty="0" smtClean="0"/>
              <a:t> </a:t>
            </a:r>
            <a:r>
              <a:rPr lang="en-US" sz="2800" dirty="0" smtClean="0">
                <a:solidFill>
                  <a:schemeClr val="bg1"/>
                </a:solidFill>
              </a:rPr>
              <a:t>Prussia and Austria</a:t>
            </a:r>
            <a:endParaRPr lang="en-US" sz="2800" dirty="0" smtClean="0"/>
          </a:p>
          <a:p>
            <a:endParaRPr lang="en-US" sz="2800" dirty="0" smtClean="0"/>
          </a:p>
          <a:p>
            <a:r>
              <a:rPr lang="en-US" sz="2800" dirty="0" smtClean="0"/>
              <a:t> </a:t>
            </a:r>
          </a:p>
        </p:txBody>
      </p:sp>
      <p:pic>
        <p:nvPicPr>
          <p:cNvPr id="7" name="Picture 4" descr="http://www.studenthandouts.com/Photo-Gallery-01/Russian-Tsar-Alexander-I-Aleksandr.bmp"/>
          <p:cNvPicPr>
            <a:picLocks noChangeAspect="1" noChangeArrowheads="1"/>
          </p:cNvPicPr>
          <p:nvPr/>
        </p:nvPicPr>
        <p:blipFill>
          <a:blip r:embed="rId2" cstate="print"/>
          <a:srcRect/>
          <a:stretch>
            <a:fillRect/>
          </a:stretch>
        </p:blipFill>
        <p:spPr bwMode="auto">
          <a:xfrm>
            <a:off x="5867400" y="1447800"/>
            <a:ext cx="2729189" cy="3733800"/>
          </a:xfrm>
          <a:prstGeom prst="rect">
            <a:avLst/>
          </a:prstGeom>
          <a:noFill/>
        </p:spPr>
      </p:pic>
      <p:sp>
        <p:nvSpPr>
          <p:cNvPr id="10" name="TextBox 9"/>
          <p:cNvSpPr txBox="1"/>
          <p:nvPr/>
        </p:nvSpPr>
        <p:spPr>
          <a:xfrm>
            <a:off x="6172200" y="5257800"/>
            <a:ext cx="2173993" cy="646331"/>
          </a:xfrm>
          <a:prstGeom prst="rect">
            <a:avLst/>
          </a:prstGeom>
          <a:noFill/>
        </p:spPr>
        <p:txBody>
          <a:bodyPr wrap="none" rtlCol="0">
            <a:spAutoFit/>
          </a:bodyPr>
          <a:lstStyle/>
          <a:p>
            <a:pPr algn="ctr"/>
            <a:r>
              <a:rPr lang="en-US" b="1" dirty="0" smtClean="0">
                <a:solidFill>
                  <a:schemeClr val="bg1"/>
                </a:solidFill>
              </a:rPr>
              <a:t>Czar Alexander I</a:t>
            </a:r>
          </a:p>
          <a:p>
            <a:pPr algn="ctr"/>
            <a:r>
              <a:rPr lang="en-US" b="1" dirty="0" smtClean="0">
                <a:solidFill>
                  <a:schemeClr val="bg1"/>
                </a:solidFill>
              </a:rPr>
              <a:t>Russia</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normAutofit fontScale="90000"/>
          </a:bodyPr>
          <a:lstStyle/>
          <a:p>
            <a:r>
              <a:rPr lang="en-US" sz="3600" dirty="0" smtClean="0">
                <a:solidFill>
                  <a:schemeClr val="bg1"/>
                </a:solidFill>
              </a:rPr>
              <a:t>Alliances of Convenience at Vienna</a:t>
            </a:r>
            <a:endParaRPr lang="en-US" sz="3600" dirty="0">
              <a:solidFill>
                <a:schemeClr val="bg1"/>
              </a:solidFill>
            </a:endParaRPr>
          </a:p>
        </p:txBody>
      </p:sp>
      <p:sp>
        <p:nvSpPr>
          <p:cNvPr id="6" name="Content Placeholder 5"/>
          <p:cNvSpPr>
            <a:spLocks noGrp="1"/>
          </p:cNvSpPr>
          <p:nvPr>
            <p:ph sz="half" idx="1"/>
          </p:nvPr>
        </p:nvSpPr>
        <p:spPr>
          <a:xfrm>
            <a:off x="457200" y="1524000"/>
            <a:ext cx="4059936" cy="5029200"/>
          </a:xfrm>
        </p:spPr>
        <p:txBody>
          <a:bodyPr>
            <a:normAutofit/>
          </a:bodyPr>
          <a:lstStyle/>
          <a:p>
            <a:endParaRPr lang="en-US" dirty="0" smtClean="0"/>
          </a:p>
          <a:p>
            <a:endParaRPr lang="en-US" dirty="0" smtClean="0"/>
          </a:p>
          <a:p>
            <a:endParaRPr lang="en-US" dirty="0" smtClean="0"/>
          </a:p>
          <a:p>
            <a:pPr>
              <a:buNone/>
            </a:pPr>
            <a:endParaRPr lang="en-US" dirty="0" smtClean="0"/>
          </a:p>
          <a:p>
            <a:pPr marL="273050" indent="-273050" algn="ctr">
              <a:buNone/>
            </a:pPr>
            <a:r>
              <a:rPr lang="en-US" dirty="0" smtClean="0"/>
              <a:t>           </a:t>
            </a:r>
          </a:p>
          <a:p>
            <a:pPr algn="ctr">
              <a:buNone/>
            </a:pPr>
            <a:endParaRPr lang="en-US" dirty="0" smtClean="0"/>
          </a:p>
          <a:p>
            <a:pPr>
              <a:buNone/>
            </a:pPr>
            <a:endParaRPr lang="en-US" dirty="0" smtClean="0"/>
          </a:p>
          <a:p>
            <a:pPr>
              <a:buNone/>
            </a:pPr>
            <a:r>
              <a:rPr lang="en-US" dirty="0" smtClean="0"/>
              <a:t>         </a:t>
            </a:r>
          </a:p>
          <a:p>
            <a:pPr>
              <a:buNone/>
            </a:pPr>
            <a:endParaRPr lang="en-US" dirty="0" smtClean="0"/>
          </a:p>
          <a:p>
            <a:pPr algn="ctr">
              <a:buNone/>
            </a:pPr>
            <a:r>
              <a:rPr lang="en-US" dirty="0" smtClean="0"/>
              <a:t>   </a:t>
            </a:r>
            <a:endParaRPr lang="en-US" dirty="0"/>
          </a:p>
        </p:txBody>
      </p:sp>
      <p:pic>
        <p:nvPicPr>
          <p:cNvPr id="8" name="Picture 4" descr="http://www.studenthandouts.com/Photo-Gallery-01/Russian-Tsar-Alexander-I-Aleksandr.bmp"/>
          <p:cNvPicPr>
            <a:picLocks noChangeAspect="1" noChangeArrowheads="1"/>
          </p:cNvPicPr>
          <p:nvPr/>
        </p:nvPicPr>
        <p:blipFill>
          <a:blip r:embed="rId2" cstate="print"/>
          <a:srcRect/>
          <a:stretch>
            <a:fillRect/>
          </a:stretch>
        </p:blipFill>
        <p:spPr bwMode="auto">
          <a:xfrm>
            <a:off x="533400" y="1447800"/>
            <a:ext cx="1515798" cy="2073761"/>
          </a:xfrm>
          <a:prstGeom prst="rect">
            <a:avLst/>
          </a:prstGeom>
          <a:noFill/>
        </p:spPr>
      </p:pic>
      <p:pic>
        <p:nvPicPr>
          <p:cNvPr id="9" name="Picture 2" descr="http://www.gwleibniz.com/britannica_pages/friedrich_wilhelm_iii_prussia/images/friedrich_wilhelm_iii_prussia.jpg"/>
          <p:cNvPicPr>
            <a:picLocks noChangeAspect="1" noChangeArrowheads="1"/>
          </p:cNvPicPr>
          <p:nvPr/>
        </p:nvPicPr>
        <p:blipFill>
          <a:blip r:embed="rId3" cstate="print"/>
          <a:srcRect/>
          <a:stretch>
            <a:fillRect/>
          </a:stretch>
        </p:blipFill>
        <p:spPr bwMode="auto">
          <a:xfrm>
            <a:off x="2057400" y="1447800"/>
            <a:ext cx="1640295" cy="2057401"/>
          </a:xfrm>
          <a:prstGeom prst="rect">
            <a:avLst/>
          </a:prstGeom>
          <a:noFill/>
        </p:spPr>
      </p:pic>
      <p:sp>
        <p:nvSpPr>
          <p:cNvPr id="10" name="TextBox 9"/>
          <p:cNvSpPr txBox="1"/>
          <p:nvPr/>
        </p:nvSpPr>
        <p:spPr>
          <a:xfrm>
            <a:off x="681863" y="3640347"/>
            <a:ext cx="2751074" cy="461665"/>
          </a:xfrm>
          <a:prstGeom prst="rect">
            <a:avLst/>
          </a:prstGeom>
          <a:noFill/>
        </p:spPr>
        <p:txBody>
          <a:bodyPr wrap="none" rtlCol="0">
            <a:spAutoFit/>
          </a:bodyPr>
          <a:lstStyle/>
          <a:p>
            <a:r>
              <a:rPr lang="en-US" sz="2400" dirty="0" smtClean="0"/>
              <a:t>Russia and Prussia</a:t>
            </a:r>
            <a:endParaRPr lang="en-US" sz="2400" dirty="0"/>
          </a:p>
        </p:txBody>
      </p:sp>
      <p:sp>
        <p:nvSpPr>
          <p:cNvPr id="11" name="TextBox 10"/>
          <p:cNvSpPr txBox="1"/>
          <p:nvPr/>
        </p:nvSpPr>
        <p:spPr>
          <a:xfrm>
            <a:off x="3962400" y="3657600"/>
            <a:ext cx="510076" cy="369332"/>
          </a:xfrm>
          <a:prstGeom prst="rect">
            <a:avLst/>
          </a:prstGeom>
          <a:noFill/>
        </p:spPr>
        <p:txBody>
          <a:bodyPr wrap="none" rtlCol="0">
            <a:spAutoFit/>
          </a:bodyPr>
          <a:lstStyle/>
          <a:p>
            <a:r>
              <a:rPr lang="en-US" b="1" dirty="0" smtClean="0"/>
              <a:t>VS</a:t>
            </a:r>
            <a:endParaRPr lang="en-US" b="1" dirty="0"/>
          </a:p>
        </p:txBody>
      </p:sp>
      <p:pic>
        <p:nvPicPr>
          <p:cNvPr id="12" name="Picture 11" descr="talleyrand.jpg"/>
          <p:cNvPicPr>
            <a:picLocks noChangeAspect="1"/>
          </p:cNvPicPr>
          <p:nvPr/>
        </p:nvPicPr>
        <p:blipFill>
          <a:blip r:embed="rId4" cstate="print"/>
          <a:stretch>
            <a:fillRect/>
          </a:stretch>
        </p:blipFill>
        <p:spPr>
          <a:xfrm>
            <a:off x="4572000" y="1447800"/>
            <a:ext cx="1543950" cy="2133600"/>
          </a:xfrm>
          <a:prstGeom prst="rect">
            <a:avLst/>
          </a:prstGeom>
        </p:spPr>
      </p:pic>
      <p:pic>
        <p:nvPicPr>
          <p:cNvPr id="13" name="Content Placeholder 4" descr="Picture1.jpg"/>
          <p:cNvPicPr>
            <a:picLocks noGrp="1" noChangeAspect="1"/>
          </p:cNvPicPr>
          <p:nvPr>
            <p:ph sz="half" idx="2"/>
          </p:nvPr>
        </p:nvPicPr>
        <p:blipFill>
          <a:blip r:embed="rId5" cstate="print"/>
          <a:srcRect/>
          <a:stretch>
            <a:fillRect/>
          </a:stretch>
        </p:blipFill>
        <p:spPr>
          <a:xfrm>
            <a:off x="7086600" y="1447800"/>
            <a:ext cx="1610078" cy="2133600"/>
          </a:xfrm>
        </p:spPr>
      </p:pic>
      <p:pic>
        <p:nvPicPr>
          <p:cNvPr id="14" name="Picture 13" descr="castlereagh.jpg"/>
          <p:cNvPicPr>
            <a:picLocks noChangeAspect="1"/>
          </p:cNvPicPr>
          <p:nvPr/>
        </p:nvPicPr>
        <p:blipFill>
          <a:blip r:embed="rId6" cstate="print"/>
          <a:stretch>
            <a:fillRect/>
          </a:stretch>
        </p:blipFill>
        <p:spPr>
          <a:xfrm>
            <a:off x="5867400" y="1447800"/>
            <a:ext cx="1454436" cy="2133600"/>
          </a:xfrm>
          <a:prstGeom prst="rect">
            <a:avLst/>
          </a:prstGeom>
        </p:spPr>
      </p:pic>
      <p:sp>
        <p:nvSpPr>
          <p:cNvPr id="15" name="TextBox 14"/>
          <p:cNvSpPr txBox="1"/>
          <p:nvPr/>
        </p:nvSpPr>
        <p:spPr>
          <a:xfrm>
            <a:off x="4724400" y="3657600"/>
            <a:ext cx="3966150" cy="461665"/>
          </a:xfrm>
          <a:prstGeom prst="rect">
            <a:avLst/>
          </a:prstGeom>
          <a:noFill/>
        </p:spPr>
        <p:txBody>
          <a:bodyPr wrap="none" rtlCol="0">
            <a:spAutoFit/>
          </a:bodyPr>
          <a:lstStyle/>
          <a:p>
            <a:r>
              <a:rPr lang="en-US" sz="2400" dirty="0" smtClean="0"/>
              <a:t>France, Britain, and Austria</a:t>
            </a:r>
            <a:endParaRPr lang="en-US" sz="2400" dirty="0"/>
          </a:p>
        </p:txBody>
      </p:sp>
      <p:sp>
        <p:nvSpPr>
          <p:cNvPr id="17" name="TextBox 16"/>
          <p:cNvSpPr txBox="1"/>
          <p:nvPr/>
        </p:nvSpPr>
        <p:spPr>
          <a:xfrm>
            <a:off x="381000" y="4191000"/>
            <a:ext cx="4113627" cy="1631216"/>
          </a:xfrm>
          <a:prstGeom prst="rect">
            <a:avLst/>
          </a:prstGeom>
          <a:noFill/>
        </p:spPr>
        <p:txBody>
          <a:bodyPr wrap="none" rtlCol="0">
            <a:spAutoFit/>
          </a:bodyPr>
          <a:lstStyle/>
          <a:p>
            <a:r>
              <a:rPr lang="en-US" sz="2000" dirty="0" smtClean="0">
                <a:solidFill>
                  <a:schemeClr val="bg1"/>
                </a:solidFill>
              </a:rPr>
              <a:t>Made agreement to support each</a:t>
            </a:r>
          </a:p>
          <a:p>
            <a:r>
              <a:rPr lang="en-US" sz="2000" dirty="0" smtClean="0">
                <a:solidFill>
                  <a:schemeClr val="bg1"/>
                </a:solidFill>
              </a:rPr>
              <a:t>other’s territorial demands. Russia</a:t>
            </a:r>
          </a:p>
          <a:p>
            <a:r>
              <a:rPr lang="en-US" sz="2000" dirty="0" smtClean="0">
                <a:solidFill>
                  <a:schemeClr val="bg1"/>
                </a:solidFill>
              </a:rPr>
              <a:t>agreed to support Prussia’s bid for</a:t>
            </a:r>
          </a:p>
          <a:p>
            <a:r>
              <a:rPr lang="en-US" sz="2000" dirty="0" smtClean="0">
                <a:solidFill>
                  <a:schemeClr val="bg1"/>
                </a:solidFill>
              </a:rPr>
              <a:t>Saxony, while Prussia agreed to</a:t>
            </a:r>
          </a:p>
          <a:p>
            <a:r>
              <a:rPr lang="en-US" sz="2000" dirty="0">
                <a:solidFill>
                  <a:schemeClr val="bg1"/>
                </a:solidFill>
              </a:rPr>
              <a:t>s</a:t>
            </a:r>
            <a:r>
              <a:rPr lang="en-US" sz="2000" dirty="0" smtClean="0">
                <a:solidFill>
                  <a:schemeClr val="bg1"/>
                </a:solidFill>
              </a:rPr>
              <a:t>upport Russia’s bid for Poland.</a:t>
            </a:r>
            <a:endParaRPr lang="en-US" sz="2000" dirty="0">
              <a:solidFill>
                <a:schemeClr val="bg1"/>
              </a:solidFill>
            </a:endParaRPr>
          </a:p>
        </p:txBody>
      </p:sp>
      <p:sp>
        <p:nvSpPr>
          <p:cNvPr id="18" name="TextBox 17"/>
          <p:cNvSpPr txBox="1"/>
          <p:nvPr/>
        </p:nvSpPr>
        <p:spPr>
          <a:xfrm>
            <a:off x="4724400" y="4191000"/>
            <a:ext cx="3988592" cy="1323439"/>
          </a:xfrm>
          <a:prstGeom prst="rect">
            <a:avLst/>
          </a:prstGeom>
          <a:noFill/>
        </p:spPr>
        <p:txBody>
          <a:bodyPr wrap="none" rtlCol="0">
            <a:spAutoFit/>
          </a:bodyPr>
          <a:lstStyle/>
          <a:p>
            <a:r>
              <a:rPr lang="en-US" sz="2000" dirty="0" smtClean="0">
                <a:solidFill>
                  <a:schemeClr val="bg1"/>
                </a:solidFill>
              </a:rPr>
              <a:t>Signed secret treaty to oppose the</a:t>
            </a:r>
          </a:p>
          <a:p>
            <a:r>
              <a:rPr lang="en-US" sz="2000" dirty="0" smtClean="0">
                <a:solidFill>
                  <a:schemeClr val="bg1"/>
                </a:solidFill>
              </a:rPr>
              <a:t>Russians and Prussians and keep</a:t>
            </a:r>
          </a:p>
          <a:p>
            <a:r>
              <a:rPr lang="en-US" sz="2000" dirty="0" smtClean="0">
                <a:solidFill>
                  <a:schemeClr val="bg1"/>
                </a:solidFill>
              </a:rPr>
              <a:t>them from gaining all of Poland</a:t>
            </a:r>
          </a:p>
          <a:p>
            <a:r>
              <a:rPr lang="en-US" sz="2000" dirty="0" smtClean="0">
                <a:solidFill>
                  <a:schemeClr val="bg1"/>
                </a:solidFill>
              </a:rPr>
              <a:t>and Saxony.</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0570" y="1288143"/>
            <a:ext cx="8229600" cy="4572000"/>
          </a:xfrm>
        </p:spPr>
        <p:txBody>
          <a:bodyPr>
            <a:noAutofit/>
          </a:bodyPr>
          <a:lstStyle/>
          <a:p>
            <a:pPr>
              <a:buClr>
                <a:srgbClr val="FFC000"/>
              </a:buClr>
            </a:pPr>
            <a:r>
              <a:rPr lang="en-US" sz="2800" dirty="0" smtClean="0"/>
              <a:t>Was forced to give up all its</a:t>
            </a:r>
          </a:p>
          <a:p>
            <a:pPr marL="0" indent="0">
              <a:buClr>
                <a:srgbClr val="FFC000"/>
              </a:buClr>
              <a:buNone/>
            </a:pPr>
            <a:r>
              <a:rPr lang="en-US" sz="2800" dirty="0"/>
              <a:t> </a:t>
            </a:r>
            <a:r>
              <a:rPr lang="en-US" sz="2800" dirty="0" smtClean="0"/>
              <a:t> </a:t>
            </a:r>
            <a:r>
              <a:rPr lang="en-US" sz="2800" dirty="0" smtClean="0"/>
              <a:t> </a:t>
            </a:r>
            <a:r>
              <a:rPr lang="en-US" dirty="0" smtClean="0">
                <a:solidFill>
                  <a:schemeClr val="bg1"/>
                </a:solidFill>
              </a:rPr>
              <a:t>conquered</a:t>
            </a:r>
            <a:r>
              <a:rPr lang="en-US" b="1" dirty="0" smtClean="0">
                <a:solidFill>
                  <a:schemeClr val="bg1"/>
                </a:solidFill>
              </a:rPr>
              <a:t> </a:t>
            </a:r>
            <a:r>
              <a:rPr lang="en-US" dirty="0" smtClean="0">
                <a:solidFill>
                  <a:schemeClr val="bg1"/>
                </a:solidFill>
              </a:rPr>
              <a:t>territories</a:t>
            </a:r>
            <a:endParaRPr lang="en-US" sz="2800" dirty="0" smtClean="0"/>
          </a:p>
          <a:p>
            <a:pPr>
              <a:buClr>
                <a:srgbClr val="FFC000"/>
              </a:buClr>
              <a:buNone/>
            </a:pPr>
            <a:endParaRPr lang="en-US" sz="1400" dirty="0" smtClean="0"/>
          </a:p>
          <a:p>
            <a:pPr>
              <a:buClr>
                <a:srgbClr val="FFC000"/>
              </a:buClr>
            </a:pPr>
            <a:r>
              <a:rPr lang="en-US" sz="2800" dirty="0" smtClean="0"/>
              <a:t>Was NOT harshly</a:t>
            </a:r>
            <a:r>
              <a:rPr lang="en-US" sz="2800" dirty="0" smtClean="0"/>
              <a:t> </a:t>
            </a:r>
            <a:r>
              <a:rPr lang="en-US" dirty="0" smtClean="0">
                <a:solidFill>
                  <a:schemeClr val="bg1"/>
                </a:solidFill>
              </a:rPr>
              <a:t>punished</a:t>
            </a:r>
            <a:r>
              <a:rPr lang="en-US" sz="2800" dirty="0" smtClean="0"/>
              <a:t>. </a:t>
            </a:r>
            <a:endParaRPr lang="en-US" sz="2800" dirty="0" smtClean="0"/>
          </a:p>
          <a:p>
            <a:pPr>
              <a:buClr>
                <a:srgbClr val="FFC000"/>
              </a:buClr>
            </a:pPr>
            <a:endParaRPr lang="en-US" sz="1400" dirty="0" smtClean="0"/>
          </a:p>
          <a:p>
            <a:pPr>
              <a:buClr>
                <a:srgbClr val="FFC000"/>
              </a:buClr>
            </a:pPr>
            <a:r>
              <a:rPr lang="en-US" sz="2800" dirty="0" smtClean="0"/>
              <a:t>Kept intact with independent </a:t>
            </a:r>
          </a:p>
          <a:p>
            <a:pPr marL="0" indent="0">
              <a:buClr>
                <a:srgbClr val="FFC000"/>
              </a:buClr>
              <a:buNone/>
            </a:pPr>
            <a:r>
              <a:rPr lang="en-US" sz="2800" dirty="0"/>
              <a:t> </a:t>
            </a:r>
            <a:r>
              <a:rPr lang="en-US" sz="2800" dirty="0" smtClean="0"/>
              <a:t> </a:t>
            </a:r>
            <a:r>
              <a:rPr lang="en-US" sz="2800" dirty="0" smtClean="0"/>
              <a:t> </a:t>
            </a:r>
            <a:r>
              <a:rPr lang="en-US" dirty="0" smtClean="0">
                <a:solidFill>
                  <a:schemeClr val="bg1"/>
                </a:solidFill>
              </a:rPr>
              <a:t>army </a:t>
            </a:r>
            <a:r>
              <a:rPr lang="en-US" sz="2800" dirty="0" smtClean="0"/>
              <a:t>and </a:t>
            </a:r>
            <a:r>
              <a:rPr lang="en-US" dirty="0" smtClean="0">
                <a:solidFill>
                  <a:schemeClr val="bg1"/>
                </a:solidFill>
              </a:rPr>
              <a:t>government</a:t>
            </a:r>
            <a:r>
              <a:rPr lang="en-US" sz="2800" dirty="0" smtClean="0"/>
              <a:t>.</a:t>
            </a:r>
            <a:endParaRPr lang="en-US" sz="2800" dirty="0" smtClean="0"/>
          </a:p>
          <a:p>
            <a:pPr>
              <a:buClr>
                <a:srgbClr val="FFC000"/>
              </a:buClr>
            </a:pPr>
            <a:endParaRPr lang="en-US" sz="1400" dirty="0" smtClean="0"/>
          </a:p>
          <a:p>
            <a:pPr>
              <a:buClr>
                <a:srgbClr val="FFC000"/>
              </a:buClr>
            </a:pPr>
            <a:r>
              <a:rPr lang="en-US" dirty="0" smtClean="0">
                <a:solidFill>
                  <a:schemeClr val="bg1"/>
                </a:solidFill>
              </a:rPr>
              <a:t>Monarchy </a:t>
            </a:r>
            <a:r>
              <a:rPr lang="en-US" sz="2800" dirty="0" smtClean="0"/>
              <a:t>restored </a:t>
            </a:r>
            <a:r>
              <a:rPr lang="en-US" sz="2800" dirty="0" smtClean="0"/>
              <a:t>to power.</a:t>
            </a:r>
          </a:p>
          <a:p>
            <a:pPr>
              <a:buClr>
                <a:srgbClr val="FFC000"/>
              </a:buClr>
            </a:pPr>
            <a:endParaRPr lang="en-US" sz="1400" dirty="0" smtClean="0"/>
          </a:p>
          <a:p>
            <a:pPr>
              <a:buClr>
                <a:srgbClr val="FFC000"/>
              </a:buClr>
            </a:pPr>
            <a:r>
              <a:rPr lang="en-US" sz="2800" dirty="0" smtClean="0"/>
              <a:t> Weak neighboring states were </a:t>
            </a:r>
          </a:p>
          <a:p>
            <a:pPr marL="0" indent="0">
              <a:buClr>
                <a:srgbClr val="FFC000"/>
              </a:buClr>
              <a:buNone/>
            </a:pPr>
            <a:r>
              <a:rPr lang="en-US" sz="2800" dirty="0"/>
              <a:t> </a:t>
            </a:r>
            <a:r>
              <a:rPr lang="en-US" sz="2800" dirty="0" smtClean="0"/>
              <a:t>  </a:t>
            </a:r>
            <a:r>
              <a:rPr lang="en-US" sz="2800" dirty="0" smtClean="0"/>
              <a:t> </a:t>
            </a:r>
            <a:r>
              <a:rPr lang="en-US" dirty="0" smtClean="0">
                <a:solidFill>
                  <a:schemeClr val="bg1"/>
                </a:solidFill>
              </a:rPr>
              <a:t>strengthened</a:t>
            </a:r>
            <a:r>
              <a:rPr lang="en-US" sz="2800" dirty="0" smtClean="0"/>
              <a:t>.</a:t>
            </a:r>
            <a:endParaRPr lang="en-US" sz="2800" dirty="0" smtClean="0"/>
          </a:p>
          <a:p>
            <a:pPr>
              <a:buClr>
                <a:srgbClr val="FFC000"/>
              </a:buClr>
            </a:pPr>
            <a:endParaRPr lang="en-US" sz="2800" dirty="0"/>
          </a:p>
        </p:txBody>
      </p:sp>
      <p:sp>
        <p:nvSpPr>
          <p:cNvPr id="7" name="Title 6"/>
          <p:cNvSpPr>
            <a:spLocks noGrp="1"/>
          </p:cNvSpPr>
          <p:nvPr>
            <p:ph type="title"/>
          </p:nvPr>
        </p:nvSpPr>
        <p:spPr>
          <a:xfrm>
            <a:off x="457200" y="152400"/>
            <a:ext cx="8229600" cy="990600"/>
          </a:xfrm>
        </p:spPr>
        <p:txBody>
          <a:bodyPr>
            <a:normAutofit/>
          </a:bodyPr>
          <a:lstStyle/>
          <a:p>
            <a:r>
              <a:rPr lang="en-US" sz="3600" dirty="0" smtClean="0">
                <a:solidFill>
                  <a:schemeClr val="bg1"/>
                </a:solidFill>
              </a:rPr>
              <a:t>How France was Dealt With</a:t>
            </a:r>
            <a:endParaRPr lang="en-US" sz="3600" dirty="0">
              <a:solidFill>
                <a:schemeClr val="bg1"/>
              </a:solidFill>
            </a:endParaRPr>
          </a:p>
        </p:txBody>
      </p:sp>
      <p:pic>
        <p:nvPicPr>
          <p:cNvPr id="5122" name="Picture 2" descr="http://upload.wikimedia.org/wikipedia/commons/a/a9/Louis_XVIII_of_France.png">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67400" y="1371600"/>
            <a:ext cx="2946134" cy="313775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extBox 1"/>
          <p:cNvSpPr txBox="1"/>
          <p:nvPr/>
        </p:nvSpPr>
        <p:spPr>
          <a:xfrm>
            <a:off x="5937426" y="4616832"/>
            <a:ext cx="2876108" cy="646331"/>
          </a:xfrm>
          <a:prstGeom prst="rect">
            <a:avLst/>
          </a:prstGeom>
          <a:noFill/>
        </p:spPr>
        <p:txBody>
          <a:bodyPr wrap="none" rtlCol="0">
            <a:spAutoFit/>
          </a:bodyPr>
          <a:lstStyle/>
          <a:p>
            <a:pPr algn="ctr"/>
            <a:r>
              <a:rPr lang="en-US" b="1" dirty="0" smtClean="0">
                <a:solidFill>
                  <a:schemeClr val="bg1"/>
                </a:solidFill>
              </a:rPr>
              <a:t>King Louis XVIII</a:t>
            </a:r>
          </a:p>
          <a:p>
            <a:pPr algn="ctr"/>
            <a:r>
              <a:rPr lang="en-US" b="1" dirty="0" smtClean="0">
                <a:solidFill>
                  <a:schemeClr val="bg1"/>
                </a:solidFill>
              </a:rPr>
              <a:t>(Brother of Louis XVI)</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C000"/>
                </a:solidFill>
              </a:rPr>
              <a:t>The Congress of Vienna</a:t>
            </a:r>
            <a:r>
              <a:rPr lang="en-US" sz="4400" dirty="0" smtClean="0">
                <a:solidFill>
                  <a:schemeClr val="bg1"/>
                </a:solidFill>
              </a:rPr>
              <a:t/>
            </a:r>
            <a:br>
              <a:rPr lang="en-US" sz="4400" dirty="0" smtClean="0">
                <a:solidFill>
                  <a:schemeClr val="bg1"/>
                </a:solidFill>
              </a:rPr>
            </a:br>
            <a:r>
              <a:rPr lang="en-US" sz="4400" dirty="0" smtClean="0">
                <a:solidFill>
                  <a:schemeClr val="bg1"/>
                </a:solidFill>
              </a:rPr>
              <a:t>Five “Great Powers” in Attendance</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buClrTx/>
            </a:pPr>
            <a:r>
              <a:rPr lang="en-US" dirty="0" smtClean="0"/>
              <a:t>Austria- Emperor Francis I</a:t>
            </a:r>
          </a:p>
          <a:p>
            <a:pPr lvl="1">
              <a:lnSpc>
                <a:spcPct val="150000"/>
              </a:lnSpc>
              <a:buClrTx/>
            </a:pPr>
            <a:r>
              <a:rPr lang="en-US" dirty="0" smtClean="0"/>
              <a:t>Prince Klemens von Metternich </a:t>
            </a:r>
          </a:p>
          <a:p>
            <a:pPr marL="548640" lvl="1" indent="-411480">
              <a:lnSpc>
                <a:spcPct val="150000"/>
              </a:lnSpc>
              <a:buClrTx/>
              <a:buSzPct val="65000"/>
              <a:buFont typeface="Wingdings 2"/>
              <a:buChar char=""/>
            </a:pPr>
            <a:r>
              <a:rPr lang="en-US" dirty="0" smtClean="0"/>
              <a:t>Great </a:t>
            </a:r>
            <a:r>
              <a:rPr lang="en-US" dirty="0" smtClean="0"/>
              <a:t>Britain-</a:t>
            </a:r>
            <a:r>
              <a:rPr lang="en-US" dirty="0" smtClean="0"/>
              <a:t>foreign </a:t>
            </a:r>
            <a:r>
              <a:rPr lang="en-US" dirty="0" smtClean="0"/>
              <a:t>ministers</a:t>
            </a:r>
          </a:p>
          <a:p>
            <a:pPr lvl="1">
              <a:lnSpc>
                <a:spcPct val="150000"/>
              </a:lnSpc>
              <a:buClrTx/>
            </a:pPr>
            <a:r>
              <a:rPr dirty="0" smtClean="0">
                <a:hlinkClick r:id="rId2"/>
              </a:rPr>
              <a:t>Viscount Castlereagh</a:t>
            </a:r>
            <a:r>
              <a:rPr lang="en-US" dirty="0" smtClean="0"/>
              <a:t>, </a:t>
            </a:r>
            <a:r>
              <a:rPr dirty="0" smtClean="0">
                <a:hlinkClick r:id="rId3"/>
              </a:rPr>
              <a:t>duke of </a:t>
            </a:r>
            <a:r>
              <a:rPr dirty="0" smtClean="0">
                <a:hlinkClick r:id="rId3"/>
              </a:rPr>
              <a:t>Wellington</a:t>
            </a:r>
            <a:r>
              <a:rPr lang="en-US" dirty="0" smtClean="0"/>
              <a:t>, </a:t>
            </a:r>
            <a:r>
              <a:rPr dirty="0" smtClean="0"/>
              <a:t> </a:t>
            </a:r>
            <a:r>
              <a:rPr lang="en-US" dirty="0" smtClean="0"/>
              <a:t> </a:t>
            </a:r>
          </a:p>
          <a:p>
            <a:pPr>
              <a:lnSpc>
                <a:spcPct val="150000"/>
              </a:lnSpc>
              <a:buClrTx/>
            </a:pPr>
            <a:r>
              <a:rPr lang="en-US" dirty="0" smtClean="0"/>
              <a:t>Prussia- King Fredrick William III</a:t>
            </a:r>
          </a:p>
          <a:p>
            <a:pPr>
              <a:lnSpc>
                <a:spcPct val="150000"/>
              </a:lnSpc>
              <a:buClrTx/>
            </a:pPr>
            <a:r>
              <a:rPr lang="en-US" dirty="0" smtClean="0"/>
              <a:t>Russia- Czar Alexander I</a:t>
            </a:r>
          </a:p>
          <a:p>
            <a:pPr>
              <a:lnSpc>
                <a:spcPct val="150000"/>
              </a:lnSpc>
              <a:buClrTx/>
            </a:pPr>
            <a:r>
              <a:rPr lang="en-US" dirty="0" smtClean="0"/>
              <a:t>France- foreign ministers </a:t>
            </a:r>
          </a:p>
          <a:p>
            <a:pPr lvl="1">
              <a:lnSpc>
                <a:spcPct val="150000"/>
              </a:lnSpc>
              <a:buClrTx/>
            </a:pPr>
            <a:r>
              <a:rPr dirty="0" smtClean="0">
                <a:hlinkClick r:id="rId4"/>
              </a:rPr>
              <a:t>Louis XVIII</a:t>
            </a:r>
            <a:r>
              <a:rPr dirty="0" smtClean="0"/>
              <a:t> of </a:t>
            </a:r>
            <a:r>
              <a:rPr dirty="0" smtClean="0">
                <a:hlinkClick r:id="rId5"/>
              </a:rPr>
              <a:t>France</a:t>
            </a:r>
            <a:r>
              <a:rPr dirty="0" smtClean="0"/>
              <a:t> sent </a:t>
            </a:r>
            <a:r>
              <a:rPr dirty="0" smtClean="0">
                <a:hlinkClick r:id="rId6"/>
              </a:rPr>
              <a:t>Charles-Maurice de Talleyrand</a:t>
            </a:r>
            <a:r>
              <a:rPr dirty="0" smtClean="0"/>
              <a:t>.</a:t>
            </a:r>
            <a:r>
              <a:rPr lang="en-US" dirty="0" smtClean="0"/>
              <a:t> </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371600"/>
            <a:ext cx="8229600" cy="5029200"/>
          </a:xfrm>
        </p:spPr>
        <p:txBody>
          <a:bodyPr>
            <a:normAutofit fontScale="85000" lnSpcReduction="20000"/>
          </a:bodyPr>
          <a:lstStyle/>
          <a:p>
            <a:pPr marL="0" indent="0">
              <a:buNone/>
            </a:pPr>
            <a:r>
              <a:rPr lang="en-US" sz="3000" dirty="0" smtClean="0">
                <a:solidFill>
                  <a:schemeClr val="bg1"/>
                </a:solidFill>
              </a:rPr>
              <a:t>To keep France contained, several new states / </a:t>
            </a:r>
            <a:r>
              <a:rPr lang="en-US" sz="3000" dirty="0" err="1" smtClean="0">
                <a:solidFill>
                  <a:schemeClr val="bg1"/>
                </a:solidFill>
              </a:rPr>
              <a:t>politcal</a:t>
            </a:r>
            <a:r>
              <a:rPr lang="en-US" sz="3000" dirty="0" smtClean="0">
                <a:solidFill>
                  <a:schemeClr val="bg1"/>
                </a:solidFill>
              </a:rPr>
              <a:t> </a:t>
            </a:r>
            <a:r>
              <a:rPr lang="en-US" sz="3000" dirty="0" err="1" smtClean="0">
                <a:solidFill>
                  <a:schemeClr val="bg1"/>
                </a:solidFill>
              </a:rPr>
              <a:t>entitities</a:t>
            </a:r>
            <a:r>
              <a:rPr lang="en-US" sz="3000" dirty="0" smtClean="0">
                <a:solidFill>
                  <a:schemeClr val="bg1"/>
                </a:solidFill>
              </a:rPr>
              <a:t> were created along France’s borders, making them stronger:</a:t>
            </a:r>
          </a:p>
          <a:p>
            <a:pPr marL="0" indent="0">
              <a:buNone/>
            </a:pPr>
            <a:endParaRPr lang="en-US" sz="3000" dirty="0" smtClean="0">
              <a:solidFill>
                <a:schemeClr val="bg1"/>
              </a:solidFill>
            </a:endParaRPr>
          </a:p>
          <a:p>
            <a:pPr marL="339725" indent="-339725">
              <a:buClr>
                <a:srgbClr val="FFC000"/>
              </a:buClr>
              <a:buFont typeface="Wingdings" pitchFamily="2" charset="2"/>
              <a:buChar char="Ø"/>
            </a:pPr>
            <a:r>
              <a:rPr lang="en-US" sz="3000" dirty="0" smtClean="0">
                <a:solidFill>
                  <a:schemeClr val="bg1"/>
                </a:solidFill>
              </a:rPr>
              <a:t>Kingdom of the Netherlands </a:t>
            </a:r>
            <a:r>
              <a:rPr lang="en-US" sz="3000" dirty="0" smtClean="0"/>
              <a:t>established  by joining together the former Austrian Netherlands and Dutch Republic.</a:t>
            </a:r>
          </a:p>
          <a:p>
            <a:pPr marL="0" indent="0">
              <a:buClr>
                <a:srgbClr val="FFC000"/>
              </a:buClr>
              <a:buNone/>
            </a:pPr>
            <a:endParaRPr lang="en-US" sz="1200" dirty="0" smtClean="0"/>
          </a:p>
          <a:p>
            <a:pPr marL="339725" indent="-339725">
              <a:buClr>
                <a:srgbClr val="FFC000"/>
              </a:buClr>
              <a:buFont typeface="Wingdings" pitchFamily="2" charset="2"/>
              <a:buChar char="Ø"/>
            </a:pPr>
            <a:r>
              <a:rPr lang="en-US" sz="3000" dirty="0" smtClean="0">
                <a:solidFill>
                  <a:schemeClr val="bg1"/>
                </a:solidFill>
              </a:rPr>
              <a:t>German Confederation </a:t>
            </a:r>
            <a:r>
              <a:rPr lang="en-US" sz="3000" dirty="0" smtClean="0"/>
              <a:t>created by joining together 39 German states.</a:t>
            </a:r>
          </a:p>
          <a:p>
            <a:pPr marL="339725" indent="-339725">
              <a:buClr>
                <a:srgbClr val="FFC000"/>
              </a:buClr>
              <a:buNone/>
            </a:pPr>
            <a:endParaRPr lang="en-US" sz="1200" dirty="0" smtClean="0"/>
          </a:p>
          <a:p>
            <a:pPr marL="339725" indent="-339725">
              <a:buClr>
                <a:srgbClr val="FFC000"/>
              </a:buClr>
              <a:buFont typeface="Wingdings" pitchFamily="2" charset="2"/>
              <a:buChar char="Ø"/>
            </a:pPr>
            <a:r>
              <a:rPr lang="en-US" sz="3000" dirty="0" smtClean="0">
                <a:solidFill>
                  <a:schemeClr val="bg1"/>
                </a:solidFill>
              </a:rPr>
              <a:t>Switzerland </a:t>
            </a:r>
            <a:r>
              <a:rPr lang="en-US" sz="3000" dirty="0" smtClean="0"/>
              <a:t>was made an independent state.</a:t>
            </a:r>
          </a:p>
          <a:p>
            <a:pPr marL="339725" indent="-339725">
              <a:buClr>
                <a:srgbClr val="FFC000"/>
              </a:buClr>
              <a:buNone/>
            </a:pPr>
            <a:endParaRPr lang="en-US" sz="1100" dirty="0" smtClean="0"/>
          </a:p>
          <a:p>
            <a:pPr marL="339725" indent="-339725">
              <a:buClr>
                <a:srgbClr val="FFC000"/>
              </a:buClr>
              <a:buFont typeface="Wingdings" pitchFamily="2" charset="2"/>
              <a:buChar char="Ø"/>
            </a:pPr>
            <a:r>
              <a:rPr lang="en-US" sz="3000" dirty="0" smtClean="0">
                <a:solidFill>
                  <a:schemeClr val="bg1"/>
                </a:solidFill>
              </a:rPr>
              <a:t>Kingdom of Sardinia </a:t>
            </a:r>
            <a:r>
              <a:rPr lang="en-US" sz="3000" dirty="0" smtClean="0"/>
              <a:t>in Italy was strengthened by the addition of Genoa. </a:t>
            </a:r>
          </a:p>
          <a:p>
            <a:pPr>
              <a:buNone/>
            </a:pPr>
            <a:endParaRPr lang="en-US" dirty="0" smtClean="0"/>
          </a:p>
          <a:p>
            <a:endParaRPr lang="en-US" dirty="0"/>
          </a:p>
        </p:txBody>
      </p:sp>
      <p:sp>
        <p:nvSpPr>
          <p:cNvPr id="7" name="Title 6"/>
          <p:cNvSpPr>
            <a:spLocks noGrp="1"/>
          </p:cNvSpPr>
          <p:nvPr>
            <p:ph type="title"/>
          </p:nvPr>
        </p:nvSpPr>
        <p:spPr>
          <a:xfrm>
            <a:off x="381000" y="0"/>
            <a:ext cx="8229600" cy="1219200"/>
          </a:xfrm>
        </p:spPr>
        <p:txBody>
          <a:bodyPr>
            <a:normAutofit/>
          </a:bodyPr>
          <a:lstStyle/>
          <a:p>
            <a:r>
              <a:rPr lang="en-US" sz="3600" dirty="0" smtClean="0">
                <a:solidFill>
                  <a:schemeClr val="bg1"/>
                </a:solidFill>
              </a:rPr>
              <a:t>The Containment of France</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lrwieland.com/pboothe/Magnet-World-History-03-04/World%20History%20Magnet/2004_2005_MAIN/Six_Weeks_Documents/4th_Six_Weeks/Napoleon/pictures/Map-1810_and_1817-After_Congress_of_Vienna.jpg">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1132114"/>
            <a:ext cx="8749769" cy="5257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a:xfrm>
            <a:off x="283029" y="-152400"/>
            <a:ext cx="8231777" cy="1171303"/>
          </a:xfrm>
        </p:spPr>
        <p:txBody>
          <a:bodyPr>
            <a:normAutofit fontScale="90000"/>
          </a:bodyPr>
          <a:lstStyle/>
          <a:p>
            <a:r>
              <a:rPr lang="en-US" sz="3600" dirty="0" smtClean="0">
                <a:solidFill>
                  <a:schemeClr val="bg1"/>
                </a:solidFill>
              </a:rPr>
              <a:t>How Did the Map of Europe Change?</a:t>
            </a:r>
            <a:endParaRPr lang="en-US" sz="3600"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1348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600" dirty="0" smtClean="0">
                <a:solidFill>
                  <a:schemeClr val="bg1"/>
                </a:solidFill>
              </a:rPr>
              <a:t>New Map of Europe, 1815</a:t>
            </a:r>
            <a:endParaRPr lang="en-US" sz="3600" dirty="0">
              <a:solidFill>
                <a:schemeClr val="bg1"/>
              </a:solidFill>
            </a:endParaRPr>
          </a:p>
        </p:txBody>
      </p:sp>
      <p:sp>
        <p:nvSpPr>
          <p:cNvPr id="5" name="TextBox 4"/>
          <p:cNvSpPr txBox="1"/>
          <p:nvPr/>
        </p:nvSpPr>
        <p:spPr>
          <a:xfrm>
            <a:off x="446314" y="990600"/>
            <a:ext cx="4918654" cy="5693866"/>
          </a:xfrm>
          <a:prstGeom prst="rect">
            <a:avLst/>
          </a:prstGeom>
          <a:noFill/>
        </p:spPr>
        <p:txBody>
          <a:bodyPr wrap="none" rtlCol="0">
            <a:spAutoFit/>
          </a:bodyPr>
          <a:lstStyle/>
          <a:p>
            <a:pPr marL="398463" indent="-222250">
              <a:buFont typeface="Arial" pitchFamily="34" charset="0"/>
              <a:buChar char="•"/>
            </a:pPr>
            <a:r>
              <a:rPr lang="en-US" sz="2600" dirty="0" smtClean="0"/>
              <a:t>France reduced to its pre-</a:t>
            </a:r>
          </a:p>
          <a:p>
            <a:pPr marL="398463" indent="-222250"/>
            <a:r>
              <a:rPr lang="en-US" sz="2600" dirty="0" smtClean="0"/>
              <a:t>	war (1789) borders.</a:t>
            </a:r>
          </a:p>
          <a:p>
            <a:pPr marL="398463" indent="-222250">
              <a:buFont typeface="Arial" pitchFamily="34" charset="0"/>
              <a:buChar char="•"/>
            </a:pPr>
            <a:r>
              <a:rPr lang="en-US" sz="2600" dirty="0" smtClean="0">
                <a:solidFill>
                  <a:schemeClr val="bg1"/>
                </a:solidFill>
              </a:rPr>
              <a:t>Prussia, Austria, Russia all</a:t>
            </a:r>
          </a:p>
          <a:p>
            <a:pPr marL="398463" indent="-222250"/>
            <a:r>
              <a:rPr lang="en-US" sz="2600" dirty="0" smtClean="0">
                <a:solidFill>
                  <a:schemeClr val="bg1"/>
                </a:solidFill>
              </a:rPr>
              <a:t>   gained territory.</a:t>
            </a:r>
          </a:p>
          <a:p>
            <a:pPr marL="398463" indent="-222250">
              <a:buFont typeface="Arial" pitchFamily="34" charset="0"/>
              <a:buChar char="•"/>
            </a:pPr>
            <a:r>
              <a:rPr lang="en-US" sz="2600" dirty="0" smtClean="0"/>
              <a:t>Prussia awarded part of </a:t>
            </a:r>
          </a:p>
          <a:p>
            <a:pPr marL="398463" indent="-222250"/>
            <a:r>
              <a:rPr lang="en-US" sz="2600" dirty="0" smtClean="0"/>
              <a:t>   Saxony</a:t>
            </a:r>
          </a:p>
          <a:p>
            <a:pPr marL="398463" indent="-222250">
              <a:buFont typeface="Arial" pitchFamily="34" charset="0"/>
              <a:buChar char="•"/>
            </a:pPr>
            <a:r>
              <a:rPr lang="en-US" sz="2600" dirty="0" smtClean="0">
                <a:solidFill>
                  <a:schemeClr val="bg1"/>
                </a:solidFill>
              </a:rPr>
              <a:t>Poland divided between,</a:t>
            </a:r>
          </a:p>
          <a:p>
            <a:pPr marL="398463" indent="-222250"/>
            <a:r>
              <a:rPr lang="en-US" sz="2600" dirty="0" smtClean="0">
                <a:solidFill>
                  <a:schemeClr val="bg1"/>
                </a:solidFill>
              </a:rPr>
              <a:t>	Russia, Prussia, and </a:t>
            </a:r>
          </a:p>
          <a:p>
            <a:pPr marL="398463" indent="-222250"/>
            <a:r>
              <a:rPr lang="en-US" sz="2600" dirty="0" smtClean="0">
                <a:solidFill>
                  <a:schemeClr val="bg1"/>
                </a:solidFill>
              </a:rPr>
              <a:t>	Austria with largest share </a:t>
            </a:r>
          </a:p>
          <a:p>
            <a:pPr marL="398463" indent="-222250"/>
            <a:r>
              <a:rPr lang="en-US" sz="2600" dirty="0" smtClean="0">
                <a:solidFill>
                  <a:schemeClr val="bg1"/>
                </a:solidFill>
              </a:rPr>
              <a:t>	going to Russia.</a:t>
            </a:r>
          </a:p>
          <a:p>
            <a:pPr marL="398463" indent="-222250">
              <a:buFont typeface="Arial" pitchFamily="34" charset="0"/>
              <a:buChar char="•"/>
            </a:pPr>
            <a:r>
              <a:rPr lang="en-US" sz="2600" dirty="0" smtClean="0"/>
              <a:t>Russia also gained Finland.</a:t>
            </a:r>
          </a:p>
          <a:p>
            <a:pPr marL="398463" indent="-222250">
              <a:buFont typeface="Arial" pitchFamily="34" charset="0"/>
              <a:buChar char="•"/>
            </a:pPr>
            <a:r>
              <a:rPr lang="en-US" sz="2600" dirty="0" smtClean="0">
                <a:solidFill>
                  <a:schemeClr val="bg1"/>
                </a:solidFill>
              </a:rPr>
              <a:t>Britain got islands in North</a:t>
            </a:r>
          </a:p>
          <a:p>
            <a:pPr marL="398463" indent="-222250"/>
            <a:r>
              <a:rPr lang="en-US" sz="2600" dirty="0" smtClean="0">
                <a:solidFill>
                  <a:schemeClr val="bg1"/>
                </a:solidFill>
              </a:rPr>
              <a:t>   Sea and Mediterranean from </a:t>
            </a:r>
          </a:p>
          <a:p>
            <a:pPr marL="398463" indent="-222250"/>
            <a:r>
              <a:rPr lang="en-US" sz="2600" dirty="0">
                <a:solidFill>
                  <a:schemeClr val="bg1"/>
                </a:solidFill>
              </a:rPr>
              <a:t> </a:t>
            </a:r>
            <a:r>
              <a:rPr lang="en-US" sz="2600" dirty="0" smtClean="0">
                <a:solidFill>
                  <a:schemeClr val="bg1"/>
                </a:solidFill>
              </a:rPr>
              <a:t> France.</a:t>
            </a:r>
            <a:endParaRPr lang="en-US" sz="2600" dirty="0">
              <a:solidFill>
                <a:schemeClr val="bg1"/>
              </a:solidFill>
            </a:endParaRPr>
          </a:p>
        </p:txBody>
      </p:sp>
      <p:sp>
        <p:nvSpPr>
          <p:cNvPr id="6" name="TextBox 5"/>
          <p:cNvSpPr txBox="1"/>
          <p:nvPr/>
        </p:nvSpPr>
        <p:spPr>
          <a:xfrm>
            <a:off x="5177736" y="4158343"/>
            <a:ext cx="3379451" cy="369332"/>
          </a:xfrm>
          <a:prstGeom prst="rect">
            <a:avLst/>
          </a:prstGeom>
          <a:noFill/>
          <a:ln>
            <a:solidFill>
              <a:schemeClr val="bg1"/>
            </a:solidFill>
          </a:ln>
        </p:spPr>
        <p:txBody>
          <a:bodyPr wrap="none" rtlCol="0">
            <a:spAutoFit/>
          </a:bodyPr>
          <a:lstStyle/>
          <a:p>
            <a:r>
              <a:rPr lang="en-US" dirty="0" smtClean="0">
                <a:hlinkClick r:id="rId2"/>
              </a:rPr>
              <a:t>Interactive Map of Europe 1915</a:t>
            </a:r>
            <a:endParaRPr lang="en-US" dirty="0"/>
          </a:p>
        </p:txBody>
      </p:sp>
      <p:pic>
        <p:nvPicPr>
          <p:cNvPr id="9" name="Picture 8" descr="congress_of_vienna.jpg"/>
          <p:cNvPicPr>
            <a:picLocks noChangeAspect="1"/>
          </p:cNvPicPr>
          <p:nvPr/>
        </p:nvPicPr>
        <p:blipFill>
          <a:blip r:embed="rId3" cstate="print"/>
          <a:stretch>
            <a:fillRect/>
          </a:stretch>
        </p:blipFill>
        <p:spPr>
          <a:xfrm>
            <a:off x="4953000" y="1143000"/>
            <a:ext cx="3828925"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http://www.lrwieland.com/pboothe/Magnet-World-History-03-04/World%20History%20Magnet/2004_2005_MAIN/MAPS/Content_Maps/4th-Six-Weeks/Europe_After_the_Congress_of_Vienna-1815.jpg"/>
          <p:cNvPicPr>
            <a:picLocks noChangeAspect="1" noChangeArrowheads="1"/>
          </p:cNvPicPr>
          <p:nvPr/>
        </p:nvPicPr>
        <p:blipFill>
          <a:blip r:embed="rId2" cstate="print"/>
          <a:srcRect/>
          <a:stretch>
            <a:fillRect/>
          </a:stretch>
        </p:blipFill>
        <p:spPr bwMode="auto">
          <a:xfrm>
            <a:off x="381000" y="167591"/>
            <a:ext cx="8305800" cy="66904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1000" y="1447800"/>
            <a:ext cx="8229600" cy="5410200"/>
          </a:xfrm>
        </p:spPr>
        <p:txBody>
          <a:bodyPr>
            <a:normAutofit/>
          </a:bodyPr>
          <a:lstStyle/>
          <a:p>
            <a:pPr>
              <a:buClr>
                <a:srgbClr val="FFC000"/>
              </a:buClr>
            </a:pPr>
            <a:r>
              <a:rPr lang="en-US" sz="2800" dirty="0" smtClean="0"/>
              <a:t>No major power left</a:t>
            </a:r>
            <a:r>
              <a:rPr lang="en-US" sz="2800" dirty="0" smtClean="0"/>
              <a:t> </a:t>
            </a:r>
            <a:r>
              <a:rPr lang="en-US" dirty="0" smtClean="0">
                <a:solidFill>
                  <a:schemeClr val="bg1"/>
                </a:solidFill>
              </a:rPr>
              <a:t>angry </a:t>
            </a:r>
            <a:r>
              <a:rPr lang="en-US" sz="2800" dirty="0" smtClean="0"/>
              <a:t>over results</a:t>
            </a:r>
            <a:endParaRPr lang="en-US" dirty="0" smtClean="0"/>
          </a:p>
          <a:p>
            <a:pPr>
              <a:buClr>
                <a:srgbClr val="FFC000"/>
              </a:buClr>
              <a:buNone/>
            </a:pPr>
            <a:r>
              <a:rPr lang="en-US" sz="2800" dirty="0" smtClean="0"/>
              <a:t>	 </a:t>
            </a:r>
            <a:r>
              <a:rPr lang="en-US" sz="2800" dirty="0" smtClean="0"/>
              <a:t>-- so did not sow </a:t>
            </a:r>
            <a:r>
              <a:rPr lang="en-US" sz="2800" dirty="0" smtClean="0"/>
              <a:t>the</a:t>
            </a:r>
            <a:r>
              <a:rPr lang="en-US" dirty="0" smtClean="0"/>
              <a:t> </a:t>
            </a:r>
            <a:r>
              <a:rPr lang="en-US" sz="2800" dirty="0" smtClean="0"/>
              <a:t>seeds </a:t>
            </a:r>
            <a:r>
              <a:rPr lang="en-US" sz="2800" dirty="0" smtClean="0"/>
              <a:t>of future</a:t>
            </a:r>
            <a:r>
              <a:rPr lang="en-US" sz="2800" dirty="0" smtClean="0"/>
              <a:t> </a:t>
            </a:r>
            <a:r>
              <a:rPr lang="en-US" dirty="0" smtClean="0">
                <a:solidFill>
                  <a:schemeClr val="bg1"/>
                </a:solidFill>
              </a:rPr>
              <a:t>wars</a:t>
            </a:r>
            <a:r>
              <a:rPr lang="en-US" sz="2800" dirty="0" smtClean="0"/>
              <a:t>.</a:t>
            </a:r>
            <a:endParaRPr lang="en-US" sz="2800" dirty="0" smtClean="0"/>
          </a:p>
          <a:p>
            <a:pPr>
              <a:buClr>
                <a:srgbClr val="FFC000"/>
              </a:buClr>
              <a:buNone/>
            </a:pPr>
            <a:endParaRPr lang="en-US" sz="1000" dirty="0" smtClean="0"/>
          </a:p>
          <a:p>
            <a:pPr>
              <a:buClr>
                <a:srgbClr val="FFC000"/>
              </a:buClr>
            </a:pPr>
            <a:r>
              <a:rPr lang="en-US" sz="2800" dirty="0" smtClean="0"/>
              <a:t>No country </a:t>
            </a:r>
            <a:r>
              <a:rPr lang="en-US" dirty="0" smtClean="0"/>
              <a:t>emerged with </a:t>
            </a:r>
            <a:r>
              <a:rPr lang="en-US" dirty="0" smtClean="0"/>
              <a:t>too much </a:t>
            </a:r>
            <a:r>
              <a:rPr lang="en-US" dirty="0" smtClean="0">
                <a:solidFill>
                  <a:schemeClr val="bg1"/>
                </a:solidFill>
              </a:rPr>
              <a:t>power</a:t>
            </a:r>
            <a:r>
              <a:rPr lang="en-US" dirty="0" smtClean="0"/>
              <a:t>.</a:t>
            </a:r>
          </a:p>
          <a:p>
            <a:pPr lvl="1">
              <a:buClr>
                <a:srgbClr val="FFC000"/>
              </a:buClr>
              <a:buNone/>
            </a:pPr>
            <a:endParaRPr lang="en-US" sz="1000" dirty="0" smtClean="0"/>
          </a:p>
          <a:p>
            <a:pPr marL="231775" lvl="1" indent="-231775">
              <a:buClr>
                <a:srgbClr val="FFC000"/>
              </a:buClr>
            </a:pPr>
            <a:r>
              <a:rPr lang="en-US" sz="2800" dirty="0" smtClean="0"/>
              <a:t>Conflicting </a:t>
            </a:r>
            <a:r>
              <a:rPr lang="en-US" sz="2800" dirty="0" smtClean="0"/>
              <a:t>interests</a:t>
            </a:r>
            <a:r>
              <a:rPr lang="en-US" sz="2800" dirty="0" smtClean="0"/>
              <a:t> </a:t>
            </a:r>
            <a:r>
              <a:rPr lang="en-US" sz="2800" dirty="0" smtClean="0"/>
              <a:t>were </a:t>
            </a:r>
            <a:r>
              <a:rPr lang="en-US" sz="2800" dirty="0" smtClean="0"/>
              <a:t>resolved through</a:t>
            </a:r>
          </a:p>
          <a:p>
            <a:pPr marL="231775" lvl="1" indent="-231775">
              <a:buClr>
                <a:srgbClr val="FFC000"/>
              </a:buClr>
              <a:buNone/>
            </a:pPr>
            <a:r>
              <a:rPr lang="en-US" sz="2800" dirty="0" smtClean="0"/>
              <a:t>	</a:t>
            </a:r>
            <a:r>
              <a:rPr lang="en-US" sz="2800" dirty="0" smtClean="0">
                <a:solidFill>
                  <a:schemeClr val="bg1"/>
                </a:solidFill>
              </a:rPr>
              <a:t>peaceful </a:t>
            </a:r>
            <a:r>
              <a:rPr lang="en-US" sz="2800" dirty="0" smtClean="0">
                <a:solidFill>
                  <a:schemeClr val="bg1"/>
                </a:solidFill>
              </a:rPr>
              <a:t>negotiations</a:t>
            </a:r>
            <a:endParaRPr lang="en-US" sz="2800" dirty="0" smtClean="0"/>
          </a:p>
          <a:p>
            <a:pPr marL="231775" lvl="1" indent="-231775">
              <a:buClr>
                <a:srgbClr val="FFC000"/>
              </a:buClr>
              <a:buNone/>
            </a:pPr>
            <a:endParaRPr lang="en-US" sz="1000" dirty="0" smtClean="0"/>
          </a:p>
          <a:p>
            <a:pPr marL="231775" lvl="1" indent="-231775">
              <a:buClr>
                <a:srgbClr val="FFC000"/>
              </a:buClr>
            </a:pPr>
            <a:r>
              <a:rPr lang="en-US" sz="2800" dirty="0" smtClean="0"/>
              <a:t>Triumph of</a:t>
            </a:r>
            <a:r>
              <a:rPr lang="en-US" sz="2800" dirty="0" smtClean="0"/>
              <a:t> </a:t>
            </a:r>
            <a:r>
              <a:rPr lang="en-US" sz="2800" dirty="0" smtClean="0">
                <a:solidFill>
                  <a:schemeClr val="bg1"/>
                </a:solidFill>
              </a:rPr>
              <a:t>diplomacy</a:t>
            </a:r>
            <a:r>
              <a:rPr lang="en-US" sz="2800" dirty="0" smtClean="0"/>
              <a:t>!</a:t>
            </a:r>
            <a:endParaRPr lang="en-US" sz="2800" dirty="0" smtClean="0"/>
          </a:p>
          <a:p>
            <a:pPr>
              <a:buClr>
                <a:srgbClr val="FFC000"/>
              </a:buClr>
            </a:pPr>
            <a:endParaRPr lang="en-US" sz="2800" dirty="0" smtClean="0"/>
          </a:p>
          <a:p>
            <a:pPr>
              <a:buClr>
                <a:srgbClr val="FFC000"/>
              </a:buClr>
              <a:buNone/>
            </a:pPr>
            <a:endParaRPr lang="en-US" sz="2800" dirty="0" smtClean="0"/>
          </a:p>
          <a:p>
            <a:pPr>
              <a:buNone/>
            </a:pPr>
            <a:endParaRPr lang="en-US" dirty="0"/>
          </a:p>
        </p:txBody>
      </p:sp>
      <p:sp>
        <p:nvSpPr>
          <p:cNvPr id="7" name="Title 6"/>
          <p:cNvSpPr>
            <a:spLocks noGrp="1"/>
          </p:cNvSpPr>
          <p:nvPr>
            <p:ph type="title"/>
          </p:nvPr>
        </p:nvSpPr>
        <p:spPr>
          <a:xfrm>
            <a:off x="457200" y="0"/>
            <a:ext cx="8229600" cy="1219200"/>
          </a:xfrm>
        </p:spPr>
        <p:txBody>
          <a:bodyPr>
            <a:normAutofit/>
          </a:bodyPr>
          <a:lstStyle/>
          <a:p>
            <a:r>
              <a:rPr lang="en-US" sz="3600" dirty="0" smtClean="0">
                <a:solidFill>
                  <a:schemeClr val="bg1"/>
                </a:solidFill>
              </a:rPr>
              <a:t>Congress of Vienna Mostly a Success!</a:t>
            </a:r>
            <a:endParaRPr lang="en-US" sz="3600" dirty="0">
              <a:solidFill>
                <a:schemeClr val="bg1"/>
              </a:solidFill>
            </a:endParaRPr>
          </a:p>
        </p:txBody>
      </p:sp>
      <p:pic>
        <p:nvPicPr>
          <p:cNvPr id="3074" name="Picture 2" descr="http://cache2.artprintimages.com/lrg/13/1352/U2YS000Z.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24401" y="4009370"/>
            <a:ext cx="4419600" cy="28486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8229600" cy="914400"/>
          </a:xfrm>
        </p:spPr>
        <p:txBody>
          <a:bodyPr>
            <a:normAutofit/>
          </a:bodyPr>
          <a:lstStyle/>
          <a:p>
            <a:pPr eaLnBrk="1" hangingPunct="1"/>
            <a:r>
              <a:rPr lang="en-US" sz="3600" dirty="0" smtClean="0">
                <a:solidFill>
                  <a:schemeClr val="bg1"/>
                </a:solidFill>
              </a:rPr>
              <a:t>A Victory for Conservatives</a:t>
            </a:r>
          </a:p>
        </p:txBody>
      </p:sp>
      <p:sp>
        <p:nvSpPr>
          <p:cNvPr id="56323" name="Rectangle 3" descr="Rectangle: Click to edit Master text styles&#10;Second level&#10;Third level&#10;Fourth level&#10;Fifth level"/>
          <p:cNvSpPr>
            <a:spLocks noGrp="1" noChangeArrowheads="1"/>
          </p:cNvSpPr>
          <p:nvPr>
            <p:ph type="body" idx="1"/>
          </p:nvPr>
        </p:nvSpPr>
        <p:spPr>
          <a:xfrm>
            <a:off x="531855" y="1219200"/>
            <a:ext cx="8305800" cy="5791200"/>
          </a:xfrm>
        </p:spPr>
        <p:txBody>
          <a:bodyPr>
            <a:normAutofit/>
          </a:bodyPr>
          <a:lstStyle/>
          <a:p>
            <a:pPr eaLnBrk="1" hangingPunct="1">
              <a:lnSpc>
                <a:spcPct val="90000"/>
              </a:lnSpc>
              <a:buClr>
                <a:srgbClr val="FFC000"/>
              </a:buClr>
            </a:pPr>
            <a:r>
              <a:rPr lang="en-US" sz="2800" dirty="0" smtClean="0"/>
              <a:t>Victory for conservatives trying to undo the </a:t>
            </a:r>
          </a:p>
          <a:p>
            <a:pPr marL="0" indent="0">
              <a:lnSpc>
                <a:spcPct val="90000"/>
              </a:lnSpc>
              <a:buClr>
                <a:srgbClr val="FFC000"/>
              </a:buClr>
              <a:buNone/>
            </a:pPr>
            <a:r>
              <a:rPr lang="en-US" sz="2800" dirty="0"/>
              <a:t> </a:t>
            </a:r>
            <a:r>
              <a:rPr lang="en-US" sz="2800" dirty="0" smtClean="0"/>
              <a:t> </a:t>
            </a:r>
            <a:r>
              <a:rPr lang="en-US" sz="2800" dirty="0" smtClean="0"/>
              <a:t> </a:t>
            </a:r>
            <a:r>
              <a:rPr lang="en-US" dirty="0" smtClean="0">
                <a:solidFill>
                  <a:schemeClr val="bg1"/>
                </a:solidFill>
              </a:rPr>
              <a:t>French </a:t>
            </a:r>
            <a:r>
              <a:rPr lang="en-US" dirty="0" smtClean="0">
                <a:solidFill>
                  <a:schemeClr val="bg1"/>
                </a:solidFill>
              </a:rPr>
              <a:t>Revolution</a:t>
            </a:r>
            <a:endParaRPr lang="en-US" sz="2800" dirty="0" smtClean="0"/>
          </a:p>
          <a:p>
            <a:pPr marL="0" indent="0" eaLnBrk="1" hangingPunct="1">
              <a:lnSpc>
                <a:spcPct val="90000"/>
              </a:lnSpc>
              <a:buClr>
                <a:srgbClr val="FFC000"/>
              </a:buClr>
              <a:buNone/>
            </a:pPr>
            <a:endParaRPr lang="en-US" sz="1000" dirty="0" smtClean="0"/>
          </a:p>
          <a:p>
            <a:pPr>
              <a:lnSpc>
                <a:spcPct val="90000"/>
              </a:lnSpc>
              <a:buClr>
                <a:srgbClr val="FFC000"/>
              </a:buClr>
            </a:pPr>
            <a:r>
              <a:rPr lang="en-US" dirty="0" smtClean="0">
                <a:solidFill>
                  <a:schemeClr val="bg1"/>
                </a:solidFill>
              </a:rPr>
              <a:t>Monarchies </a:t>
            </a:r>
            <a:r>
              <a:rPr lang="en-US" sz="2800" dirty="0" smtClean="0"/>
              <a:t>restored </a:t>
            </a:r>
            <a:r>
              <a:rPr lang="en-US" sz="2800" dirty="0" smtClean="0"/>
              <a:t>to power in country            after country </a:t>
            </a:r>
            <a:r>
              <a:rPr lang="en-US" sz="2800" i="1" dirty="0" smtClean="0"/>
              <a:t>(Principle of</a:t>
            </a:r>
            <a:r>
              <a:rPr lang="en-US" sz="2800" i="1" dirty="0" smtClean="0"/>
              <a:t> </a:t>
            </a:r>
            <a:r>
              <a:rPr lang="en-US" i="1" dirty="0" smtClean="0">
                <a:solidFill>
                  <a:schemeClr val="bg1"/>
                </a:solidFill>
              </a:rPr>
              <a:t>legitimacy</a:t>
            </a:r>
            <a:r>
              <a:rPr lang="en-US" sz="2800" i="1" dirty="0" smtClean="0"/>
              <a:t>)</a:t>
            </a:r>
          </a:p>
          <a:p>
            <a:pPr marL="457200" indent="169863">
              <a:lnSpc>
                <a:spcPct val="90000"/>
              </a:lnSpc>
              <a:buClr>
                <a:srgbClr val="FFC000"/>
              </a:buClr>
              <a:buFont typeface="Wingdings" pitchFamily="2" charset="2"/>
              <a:buChar char="Ø"/>
            </a:pPr>
            <a:r>
              <a:rPr lang="en-US" dirty="0" smtClean="0">
                <a:solidFill>
                  <a:schemeClr val="bg1"/>
                </a:solidFill>
              </a:rPr>
              <a:t>Absolute </a:t>
            </a:r>
            <a:r>
              <a:rPr lang="en-US" sz="2800" dirty="0" smtClean="0"/>
              <a:t>monarchs </a:t>
            </a:r>
            <a:r>
              <a:rPr lang="en-US" sz="2800" dirty="0" smtClean="0"/>
              <a:t>Russia, Prussia, and Austria. </a:t>
            </a:r>
          </a:p>
          <a:p>
            <a:pPr marL="457200" indent="169863">
              <a:lnSpc>
                <a:spcPct val="90000"/>
              </a:lnSpc>
              <a:buClr>
                <a:srgbClr val="FFC000"/>
              </a:buClr>
              <a:buFont typeface="Wingdings" pitchFamily="2" charset="2"/>
              <a:buChar char="Ø"/>
            </a:pPr>
            <a:r>
              <a:rPr lang="en-US" sz="2800" dirty="0" smtClean="0"/>
              <a:t>France joined Britain as a</a:t>
            </a:r>
            <a:r>
              <a:rPr lang="en-US" sz="2800" dirty="0" smtClean="0"/>
              <a:t> </a:t>
            </a:r>
            <a:r>
              <a:rPr lang="en-US" dirty="0" smtClean="0">
                <a:solidFill>
                  <a:schemeClr val="bg1"/>
                </a:solidFill>
              </a:rPr>
              <a:t>constitutional </a:t>
            </a:r>
            <a:r>
              <a:rPr lang="en-US" sz="2800" dirty="0" smtClean="0"/>
              <a:t>monarchy</a:t>
            </a:r>
            <a:r>
              <a:rPr lang="en-US" sz="2800" dirty="0" smtClean="0"/>
              <a:t>.</a:t>
            </a:r>
          </a:p>
          <a:p>
            <a:pPr>
              <a:lnSpc>
                <a:spcPct val="90000"/>
              </a:lnSpc>
              <a:buClr>
                <a:srgbClr val="FFC000"/>
              </a:buClr>
              <a:buNone/>
            </a:pPr>
            <a:endParaRPr lang="en-US" sz="1400" dirty="0" smtClean="0"/>
          </a:p>
          <a:p>
            <a:pPr>
              <a:lnSpc>
                <a:spcPct val="90000"/>
              </a:lnSpc>
              <a:buClr>
                <a:srgbClr val="FFC000"/>
              </a:buClr>
            </a:pPr>
            <a:r>
              <a:rPr lang="en-US" sz="2800" dirty="0" smtClean="0"/>
              <a:t>A series of alliances, the</a:t>
            </a:r>
            <a:r>
              <a:rPr lang="en-US" sz="2800" dirty="0" smtClean="0"/>
              <a:t> </a:t>
            </a:r>
            <a:r>
              <a:rPr lang="en-US" dirty="0" smtClean="0">
                <a:solidFill>
                  <a:schemeClr val="bg1"/>
                </a:solidFill>
              </a:rPr>
              <a:t>Concert</a:t>
            </a:r>
            <a:r>
              <a:rPr lang="en-US" b="1" dirty="0" smtClean="0">
                <a:solidFill>
                  <a:srgbClr val="FFC000"/>
                </a:solidFill>
              </a:rPr>
              <a:t> </a:t>
            </a:r>
            <a:r>
              <a:rPr lang="en-US" dirty="0" smtClean="0">
                <a:solidFill>
                  <a:schemeClr val="bg1"/>
                </a:solidFill>
              </a:rPr>
              <a:t>of Europe</a:t>
            </a:r>
          </a:p>
          <a:p>
            <a:pPr>
              <a:lnSpc>
                <a:spcPct val="90000"/>
              </a:lnSpc>
              <a:buClr>
                <a:srgbClr val="FFC000"/>
              </a:buClr>
            </a:pPr>
            <a:r>
              <a:rPr lang="en-US" sz="2800" dirty="0" smtClean="0"/>
              <a:t>, </a:t>
            </a:r>
            <a:r>
              <a:rPr lang="en-US" sz="2800" dirty="0" smtClean="0"/>
              <a:t>bound nations to help one another if threatened by future </a:t>
            </a:r>
            <a:r>
              <a:rPr lang="en-US" sz="2800" dirty="0" smtClean="0"/>
              <a:t> </a:t>
            </a:r>
            <a:r>
              <a:rPr lang="en-US" dirty="0" smtClean="0">
                <a:solidFill>
                  <a:schemeClr val="bg1"/>
                </a:solidFill>
              </a:rPr>
              <a:t>revolutions</a:t>
            </a:r>
            <a:r>
              <a:rPr lang="en-US" sz="2800" dirty="0" smtClean="0"/>
              <a:t>.</a:t>
            </a:r>
            <a:endParaRPr lang="en-US" sz="2800" dirty="0" smtClean="0"/>
          </a:p>
          <a:p>
            <a:pPr eaLnBrk="1" hangingPunct="1">
              <a:lnSpc>
                <a:spcPct val="90000"/>
              </a:lnSpc>
              <a:buClr>
                <a:srgbClr val="FFC000"/>
              </a:buClr>
              <a:buNone/>
            </a:pPr>
            <a:endParaRPr lang="en-US" sz="2800" dirty="0" smtClean="0"/>
          </a:p>
          <a:p>
            <a:pPr>
              <a:lnSpc>
                <a:spcPct val="90000"/>
              </a:lnSpc>
              <a:buClr>
                <a:srgbClr val="FFC000"/>
              </a:buClr>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304800"/>
            <a:ext cx="8229600" cy="685800"/>
          </a:xfrm>
        </p:spPr>
        <p:txBody>
          <a:bodyPr>
            <a:normAutofit fontScale="90000"/>
          </a:bodyPr>
          <a:lstStyle/>
          <a:p>
            <a:r>
              <a:rPr lang="en-US" sz="3600" dirty="0" smtClean="0">
                <a:solidFill>
                  <a:schemeClr val="bg1"/>
                </a:solidFill>
              </a:rPr>
              <a:t/>
            </a:r>
            <a:br>
              <a:rPr lang="en-US" sz="3600" dirty="0" smtClean="0">
                <a:solidFill>
                  <a:schemeClr val="bg1"/>
                </a:solidFill>
              </a:rPr>
            </a:br>
            <a:r>
              <a:rPr lang="en-US" sz="4000" dirty="0" smtClean="0">
                <a:solidFill>
                  <a:schemeClr val="bg1"/>
                </a:solidFill>
              </a:rPr>
              <a:t>Legacy of the Congress of Vienna</a:t>
            </a:r>
            <a:endParaRPr lang="en-US" sz="4000" dirty="0" smtClean="0"/>
          </a:p>
        </p:txBody>
      </p:sp>
      <p:sp>
        <p:nvSpPr>
          <p:cNvPr id="57347" name="Rectangle 3" descr="Rectangle: Click to edit Master text styles&#10;Second level&#10;Third level&#10;Fourth level&#10;Fifth level"/>
          <p:cNvSpPr>
            <a:spLocks noGrp="1" noChangeArrowheads="1"/>
          </p:cNvSpPr>
          <p:nvPr>
            <p:ph type="body" idx="1"/>
          </p:nvPr>
        </p:nvSpPr>
        <p:spPr>
          <a:xfrm>
            <a:off x="381000" y="1066800"/>
            <a:ext cx="8305800" cy="5943600"/>
          </a:xfrm>
        </p:spPr>
        <p:txBody>
          <a:bodyPr>
            <a:normAutofit/>
          </a:bodyPr>
          <a:lstStyle/>
          <a:p>
            <a:pPr>
              <a:buNone/>
            </a:pPr>
            <a:endParaRPr lang="en-US" sz="800" dirty="0" smtClean="0"/>
          </a:p>
          <a:p>
            <a:pPr marL="635000" indent="-355600">
              <a:buClr>
                <a:srgbClr val="FFC000"/>
              </a:buClr>
            </a:pPr>
            <a:r>
              <a:rPr lang="en-US" dirty="0" smtClean="0">
                <a:solidFill>
                  <a:schemeClr val="bg1"/>
                </a:solidFill>
              </a:rPr>
              <a:t>France </a:t>
            </a:r>
            <a:r>
              <a:rPr lang="en-US" sz="2400" dirty="0" smtClean="0"/>
              <a:t>weakened</a:t>
            </a:r>
            <a:r>
              <a:rPr lang="en-US" sz="2400" dirty="0" smtClean="0"/>
              <a:t>, but remained a major European power.</a:t>
            </a:r>
          </a:p>
          <a:p>
            <a:pPr marL="635000" indent="-355600">
              <a:buClr>
                <a:srgbClr val="FFC000"/>
              </a:buClr>
              <a:buNone/>
            </a:pPr>
            <a:endParaRPr lang="en-US" sz="1200" dirty="0" smtClean="0"/>
          </a:p>
          <a:p>
            <a:pPr marL="635000" indent="-355600">
              <a:buClr>
                <a:srgbClr val="FFC000"/>
              </a:buClr>
            </a:pPr>
            <a:r>
              <a:rPr lang="en-US" sz="2400" dirty="0" smtClean="0"/>
              <a:t>Power of</a:t>
            </a:r>
            <a:r>
              <a:rPr lang="en-US" sz="2400" dirty="0" smtClean="0"/>
              <a:t> </a:t>
            </a:r>
            <a:r>
              <a:rPr lang="en-US" dirty="0" smtClean="0">
                <a:solidFill>
                  <a:schemeClr val="bg1"/>
                </a:solidFill>
              </a:rPr>
              <a:t>Britain</a:t>
            </a:r>
            <a:r>
              <a:rPr lang="en-US" dirty="0" smtClean="0">
                <a:solidFill>
                  <a:srgbClr val="FFC000"/>
                </a:solidFill>
              </a:rPr>
              <a:t> </a:t>
            </a:r>
            <a:r>
              <a:rPr lang="en-US" dirty="0" smtClean="0">
                <a:solidFill>
                  <a:schemeClr val="bg1"/>
                </a:solidFill>
              </a:rPr>
              <a:t>and </a:t>
            </a:r>
            <a:r>
              <a:rPr lang="en-US" dirty="0" smtClean="0">
                <a:solidFill>
                  <a:schemeClr val="bg1"/>
                </a:solidFill>
              </a:rPr>
              <a:t>Prussia </a:t>
            </a:r>
            <a:r>
              <a:rPr lang="en-US" sz="2400" dirty="0" smtClean="0"/>
              <a:t>increased</a:t>
            </a:r>
            <a:r>
              <a:rPr lang="en-US" sz="2400" dirty="0" smtClean="0"/>
              <a:t>.</a:t>
            </a:r>
          </a:p>
          <a:p>
            <a:pPr marL="635000" indent="-355600">
              <a:buClr>
                <a:srgbClr val="FFC000"/>
              </a:buClr>
              <a:buNone/>
            </a:pPr>
            <a:endParaRPr lang="en-US" sz="1200" dirty="0" smtClean="0"/>
          </a:p>
          <a:p>
            <a:pPr marL="635000" indent="-355600">
              <a:buClr>
                <a:srgbClr val="FFC000"/>
              </a:buClr>
            </a:pPr>
            <a:r>
              <a:rPr lang="en-US" sz="2400" dirty="0" smtClean="0"/>
              <a:t>New</a:t>
            </a:r>
            <a:r>
              <a:rPr lang="en-US" sz="2400" dirty="0" smtClean="0"/>
              <a:t> </a:t>
            </a:r>
            <a:r>
              <a:rPr lang="en-US" dirty="0" smtClean="0">
                <a:solidFill>
                  <a:schemeClr val="bg1"/>
                </a:solidFill>
              </a:rPr>
              <a:t>balance</a:t>
            </a:r>
            <a:r>
              <a:rPr lang="en-US" dirty="0" smtClean="0">
                <a:solidFill>
                  <a:srgbClr val="FFC000"/>
                </a:solidFill>
              </a:rPr>
              <a:t> </a:t>
            </a:r>
            <a:r>
              <a:rPr lang="en-US" dirty="0" smtClean="0">
                <a:solidFill>
                  <a:schemeClr val="bg1"/>
                </a:solidFill>
              </a:rPr>
              <a:t>of </a:t>
            </a:r>
            <a:r>
              <a:rPr lang="en-US" dirty="0" smtClean="0">
                <a:solidFill>
                  <a:schemeClr val="bg1"/>
                </a:solidFill>
              </a:rPr>
              <a:t>power </a:t>
            </a:r>
            <a:r>
              <a:rPr lang="en-US" sz="2400" dirty="0" smtClean="0"/>
              <a:t>brought </a:t>
            </a:r>
            <a:r>
              <a:rPr lang="en-US" dirty="0" smtClean="0">
                <a:solidFill>
                  <a:schemeClr val="bg1"/>
                </a:solidFill>
              </a:rPr>
              <a:t>peace </a:t>
            </a:r>
            <a:r>
              <a:rPr lang="en-US" sz="2400" dirty="0" smtClean="0"/>
              <a:t>to </a:t>
            </a:r>
            <a:endParaRPr lang="en-US" sz="2400" dirty="0" smtClean="0"/>
          </a:p>
          <a:p>
            <a:pPr marL="635000" indent="-355600">
              <a:buClr>
                <a:srgbClr val="FFC000"/>
              </a:buClr>
              <a:buNone/>
            </a:pPr>
            <a:r>
              <a:rPr lang="en-US" sz="2400" dirty="0" smtClean="0"/>
              <a:t>	Europe between major powers for nearly forty years</a:t>
            </a:r>
            <a:r>
              <a:rPr lang="en-US" sz="2400" dirty="0"/>
              <a:t> </a:t>
            </a:r>
            <a:r>
              <a:rPr lang="en-US" sz="2400" dirty="0" smtClean="0"/>
              <a:t>– </a:t>
            </a:r>
            <a:r>
              <a:rPr lang="en-US" sz="2400" i="1" dirty="0" smtClean="0"/>
              <a:t>longest period of peace in Europe’s history.</a:t>
            </a:r>
          </a:p>
          <a:p>
            <a:pPr marL="635000" indent="-355600">
              <a:buClr>
                <a:srgbClr val="FFC000"/>
              </a:buClr>
              <a:buNone/>
            </a:pPr>
            <a:endParaRPr lang="en-US" sz="1200" dirty="0" smtClean="0"/>
          </a:p>
          <a:p>
            <a:pPr marL="635000" indent="-355600">
              <a:buClr>
                <a:srgbClr val="FFC000"/>
              </a:buClr>
              <a:buFont typeface="Arial" pitchFamily="34" charset="0"/>
              <a:buChar char="•"/>
            </a:pPr>
            <a:r>
              <a:rPr lang="en-US" sz="2400" dirty="0" smtClean="0"/>
              <a:t>National aspirations of some peoples in Europe </a:t>
            </a:r>
          </a:p>
          <a:p>
            <a:pPr marL="635000" indent="-355600">
              <a:buClr>
                <a:srgbClr val="FFC000"/>
              </a:buClr>
              <a:buNone/>
            </a:pPr>
            <a:r>
              <a:rPr lang="en-US" sz="2400" dirty="0" smtClean="0"/>
              <a:t>    were disregarded.  Growing</a:t>
            </a:r>
            <a:r>
              <a:rPr lang="en-US" sz="2400" dirty="0" smtClean="0"/>
              <a:t> </a:t>
            </a:r>
            <a:r>
              <a:rPr lang="en-US" dirty="0" smtClean="0">
                <a:solidFill>
                  <a:schemeClr val="bg1"/>
                </a:solidFill>
              </a:rPr>
              <a:t>nationalism </a:t>
            </a:r>
            <a:r>
              <a:rPr lang="en-US" sz="2400" dirty="0" smtClean="0"/>
              <a:t>led </a:t>
            </a:r>
            <a:endParaRPr lang="en-US" sz="2400" dirty="0" smtClean="0"/>
          </a:p>
          <a:p>
            <a:pPr marL="635000" indent="-355600">
              <a:buClr>
                <a:srgbClr val="FFC000"/>
              </a:buClr>
              <a:buNone/>
            </a:pPr>
            <a:r>
              <a:rPr lang="en-US" sz="2400" dirty="0"/>
              <a:t>	</a:t>
            </a:r>
            <a:r>
              <a:rPr lang="en-US" sz="2400" dirty="0" smtClean="0"/>
              <a:t>to new</a:t>
            </a:r>
            <a:r>
              <a:rPr lang="en-US" sz="2400" dirty="0" smtClean="0"/>
              <a:t> </a:t>
            </a:r>
            <a:r>
              <a:rPr lang="en-US" sz="2400" dirty="0" smtClean="0">
                <a:solidFill>
                  <a:schemeClr val="bg1"/>
                </a:solidFill>
              </a:rPr>
              <a:t>revolutions</a:t>
            </a:r>
            <a:r>
              <a:rPr lang="en-US" sz="2400" dirty="0" smtClean="0">
                <a:solidFill>
                  <a:schemeClr val="bg1"/>
                </a:solidFill>
              </a:rPr>
              <a:t> </a:t>
            </a:r>
            <a:r>
              <a:rPr lang="en-US" sz="2400" dirty="0" smtClean="0"/>
              <a:t>and </a:t>
            </a:r>
            <a:r>
              <a:rPr lang="en-US" sz="2400" dirty="0" smtClean="0"/>
              <a:t>the creation of new</a:t>
            </a:r>
            <a:r>
              <a:rPr lang="en-US" sz="2400" dirty="0" smtClean="0"/>
              <a:t> </a:t>
            </a:r>
            <a:r>
              <a:rPr lang="en-US" sz="2400" dirty="0" smtClean="0">
                <a:solidFill>
                  <a:schemeClr val="bg1"/>
                </a:solidFill>
              </a:rPr>
              <a:t>states </a:t>
            </a:r>
            <a:r>
              <a:rPr lang="en-US" sz="2400" dirty="0" smtClean="0"/>
              <a:t>(</a:t>
            </a:r>
            <a:r>
              <a:rPr lang="en-US" sz="2400" dirty="0" smtClean="0">
                <a:solidFill>
                  <a:schemeClr val="bg1"/>
                </a:solidFill>
              </a:rPr>
              <a:t>Italy, Germany, </a:t>
            </a:r>
            <a:r>
              <a:rPr lang="en-US" sz="2400" dirty="0" smtClean="0">
                <a:solidFill>
                  <a:schemeClr val="bg1"/>
                </a:solidFill>
              </a:rPr>
              <a:t>Greece</a:t>
            </a:r>
            <a:r>
              <a:rPr lang="en-US" sz="2400" dirty="0" smtClean="0">
                <a:solidFill>
                  <a:schemeClr val="bg1"/>
                </a:solidFill>
              </a:rPr>
              <a:t>)</a:t>
            </a:r>
            <a:endParaRPr lang="en-US" sz="2400" dirty="0" smtClean="0"/>
          </a:p>
          <a:p>
            <a:pPr marL="798513" indent="-333375">
              <a:buClr>
                <a:srgbClr val="FFC000"/>
              </a:buClr>
            </a:pPr>
            <a:endParaRPr lang="en-US" sz="2400" dirty="0" smtClean="0"/>
          </a:p>
          <a:p>
            <a:pPr marL="798513" indent="-333375">
              <a:buClr>
                <a:srgbClr val="FFC000"/>
              </a:buClr>
              <a:buNone/>
            </a:pPr>
            <a:endParaRPr lang="en-US" dirty="0" smtClean="0"/>
          </a:p>
          <a:p>
            <a:pPr marL="798513" indent="-333375">
              <a:buNone/>
            </a:pPr>
            <a:endParaRPr lang="en-US" sz="1600" dirty="0" smtClean="0"/>
          </a:p>
          <a:p>
            <a:pPr marL="798513" indent="-333375">
              <a:buNone/>
            </a:pPr>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14300"/>
            <a:ext cx="8229600" cy="685800"/>
          </a:xfrm>
        </p:spPr>
        <p:txBody>
          <a:bodyPr>
            <a:normAutofit fontScale="90000"/>
          </a:bodyPr>
          <a:lstStyle/>
          <a:p>
            <a:r>
              <a:rPr lang="en-US" sz="3600" dirty="0" smtClean="0">
                <a:solidFill>
                  <a:schemeClr val="bg1"/>
                </a:solidFill>
              </a:rPr>
              <a:t/>
            </a:r>
            <a:br>
              <a:rPr lang="en-US" sz="3600" dirty="0" smtClean="0">
                <a:solidFill>
                  <a:schemeClr val="bg1"/>
                </a:solidFill>
              </a:rPr>
            </a:br>
            <a:r>
              <a:rPr lang="en-US" sz="4000" dirty="0" smtClean="0">
                <a:solidFill>
                  <a:schemeClr val="bg1"/>
                </a:solidFill>
              </a:rPr>
              <a:t>Ideals of the French Revolution Lived On!</a:t>
            </a:r>
            <a:endParaRPr lang="en-US" sz="4000" dirty="0" smtClean="0"/>
          </a:p>
        </p:txBody>
      </p:sp>
      <p:sp>
        <p:nvSpPr>
          <p:cNvPr id="57347" name="Rectangle 3" descr="Rectangle: Click to edit Master text styles&#10;Second level&#10;Third level&#10;Fourth level&#10;Fifth level"/>
          <p:cNvSpPr>
            <a:spLocks noGrp="1" noChangeArrowheads="1"/>
          </p:cNvSpPr>
          <p:nvPr>
            <p:ph type="body" idx="1"/>
          </p:nvPr>
        </p:nvSpPr>
        <p:spPr>
          <a:xfrm>
            <a:off x="-152400" y="1142604"/>
            <a:ext cx="8686800" cy="5549786"/>
          </a:xfrm>
        </p:spPr>
        <p:txBody>
          <a:bodyPr>
            <a:normAutofit fontScale="85000" lnSpcReduction="20000"/>
          </a:bodyPr>
          <a:lstStyle/>
          <a:p>
            <a:pPr>
              <a:buNone/>
            </a:pPr>
            <a:endParaRPr lang="en-US" sz="1400" dirty="0" smtClean="0"/>
          </a:p>
          <a:p>
            <a:pPr marL="798513" indent="-333375">
              <a:buClr>
                <a:srgbClr val="FFC000"/>
              </a:buClr>
            </a:pPr>
            <a:r>
              <a:rPr lang="en-US" sz="3000" dirty="0" smtClean="0"/>
              <a:t>French experiment in</a:t>
            </a:r>
            <a:r>
              <a:rPr lang="en-US" sz="3000" dirty="0" smtClean="0"/>
              <a:t> </a:t>
            </a:r>
            <a:r>
              <a:rPr lang="en-US" sz="3200" dirty="0" smtClean="0">
                <a:solidFill>
                  <a:schemeClr val="bg1"/>
                </a:solidFill>
              </a:rPr>
              <a:t>democracy</a:t>
            </a:r>
            <a:endParaRPr lang="en-US" sz="3000" dirty="0" smtClean="0"/>
          </a:p>
          <a:p>
            <a:pPr marL="465138" indent="0">
              <a:buClr>
                <a:srgbClr val="FFC000"/>
              </a:buClr>
              <a:buNone/>
            </a:pPr>
            <a:r>
              <a:rPr lang="en-US" sz="3000" dirty="0"/>
              <a:t> </a:t>
            </a:r>
            <a:r>
              <a:rPr lang="en-US" sz="3000" dirty="0" smtClean="0"/>
              <a:t>   had failed but new political ideas </a:t>
            </a:r>
          </a:p>
          <a:p>
            <a:pPr marL="465138" indent="0">
              <a:buClr>
                <a:srgbClr val="FFC000"/>
              </a:buClr>
              <a:buNone/>
            </a:pPr>
            <a:r>
              <a:rPr lang="en-US" sz="3000" dirty="0"/>
              <a:t> </a:t>
            </a:r>
            <a:r>
              <a:rPr lang="en-US" sz="3000" dirty="0" smtClean="0"/>
              <a:t>   were set in motion that could not </a:t>
            </a:r>
          </a:p>
          <a:p>
            <a:pPr marL="465138" indent="0">
              <a:buClr>
                <a:srgbClr val="FFC000"/>
              </a:buClr>
              <a:buNone/>
            </a:pPr>
            <a:r>
              <a:rPr lang="en-US" sz="3000" dirty="0"/>
              <a:t> </a:t>
            </a:r>
            <a:r>
              <a:rPr lang="en-US" sz="3000" dirty="0" smtClean="0"/>
              <a:t>   be stopped.</a:t>
            </a:r>
          </a:p>
          <a:p>
            <a:pPr marL="798513" indent="-333375">
              <a:buClr>
                <a:srgbClr val="FFC000"/>
              </a:buClr>
              <a:buNone/>
            </a:pPr>
            <a:endParaRPr lang="en-US" sz="1200" dirty="0" smtClean="0"/>
          </a:p>
          <a:p>
            <a:pPr marL="798513" indent="-333375">
              <a:buClr>
                <a:srgbClr val="FFC000"/>
              </a:buClr>
              <a:buFont typeface="Arial" pitchFamily="34" charset="0"/>
              <a:buChar char="•"/>
            </a:pPr>
            <a:r>
              <a:rPr lang="en-US" sz="3000" dirty="0" smtClean="0"/>
              <a:t>Ideas on</a:t>
            </a:r>
            <a:r>
              <a:rPr lang="en-US" sz="3000" dirty="0" smtClean="0"/>
              <a:t> </a:t>
            </a:r>
            <a:r>
              <a:rPr lang="en-US" sz="3200" dirty="0" smtClean="0">
                <a:solidFill>
                  <a:schemeClr val="bg1"/>
                </a:solidFill>
              </a:rPr>
              <a:t>democracy, liberty, equality</a:t>
            </a:r>
            <a:r>
              <a:rPr lang="en-US" sz="3200" dirty="0" smtClean="0">
                <a:solidFill>
                  <a:schemeClr val="bg1"/>
                </a:solidFill>
              </a:rPr>
              <a:t>,</a:t>
            </a:r>
            <a:endParaRPr lang="en-US" sz="2800" dirty="0" smtClean="0">
              <a:solidFill>
                <a:schemeClr val="bg1"/>
              </a:solidFill>
            </a:endParaRPr>
          </a:p>
          <a:p>
            <a:pPr marL="465138" indent="0">
              <a:buClr>
                <a:srgbClr val="FFC000"/>
              </a:buClr>
              <a:buNone/>
            </a:pPr>
            <a:r>
              <a:rPr lang="en-US" sz="2800" dirty="0">
                <a:solidFill>
                  <a:schemeClr val="bg1"/>
                </a:solidFill>
              </a:rPr>
              <a:t> </a:t>
            </a:r>
            <a:r>
              <a:rPr lang="en-US" sz="2800" dirty="0" smtClean="0">
                <a:solidFill>
                  <a:schemeClr val="bg1"/>
                </a:solidFill>
              </a:rPr>
              <a:t>   and the rights of man  </a:t>
            </a:r>
            <a:r>
              <a:rPr lang="en-US" sz="3000" dirty="0" smtClean="0"/>
              <a:t>slowly took hold </a:t>
            </a:r>
          </a:p>
          <a:p>
            <a:pPr marL="465138" indent="0">
              <a:buClr>
                <a:srgbClr val="FFC000"/>
              </a:buClr>
              <a:buNone/>
            </a:pPr>
            <a:r>
              <a:rPr lang="en-US" sz="3000" dirty="0"/>
              <a:t> </a:t>
            </a:r>
            <a:r>
              <a:rPr lang="en-US" sz="3000" dirty="0" smtClean="0"/>
              <a:t>   through-out Europe and other parts  </a:t>
            </a:r>
          </a:p>
          <a:p>
            <a:pPr marL="465138" indent="0">
              <a:buClr>
                <a:srgbClr val="FFC000"/>
              </a:buClr>
              <a:buNone/>
            </a:pPr>
            <a:r>
              <a:rPr lang="en-US" sz="3000" dirty="0"/>
              <a:t> </a:t>
            </a:r>
            <a:r>
              <a:rPr lang="en-US" sz="3000" dirty="0" smtClean="0"/>
              <a:t>   of the world. </a:t>
            </a:r>
          </a:p>
          <a:p>
            <a:pPr marL="798513" indent="-333375">
              <a:buClr>
                <a:srgbClr val="FFC000"/>
              </a:buClr>
              <a:buFont typeface="Arial" pitchFamily="34" charset="0"/>
              <a:buChar char="•"/>
            </a:pPr>
            <a:endParaRPr lang="en-US" sz="1200" dirty="0"/>
          </a:p>
          <a:p>
            <a:pPr marL="798513" indent="-333375">
              <a:buClr>
                <a:srgbClr val="FFC000"/>
              </a:buClr>
              <a:buFont typeface="Arial" pitchFamily="34" charset="0"/>
              <a:buChar char="•"/>
            </a:pPr>
            <a:r>
              <a:rPr lang="en-US" sz="3000" dirty="0" smtClean="0"/>
              <a:t>These ideas would inspire other </a:t>
            </a:r>
          </a:p>
          <a:p>
            <a:pPr marL="465138" indent="0">
              <a:buClr>
                <a:srgbClr val="FFC000"/>
              </a:buClr>
              <a:buNone/>
            </a:pPr>
            <a:r>
              <a:rPr lang="en-US" sz="3000" dirty="0" smtClean="0"/>
              <a:t>   </a:t>
            </a:r>
            <a:r>
              <a:rPr lang="en-US" sz="3000" dirty="0" smtClean="0"/>
              <a:t> </a:t>
            </a:r>
            <a:r>
              <a:rPr lang="en-US" sz="3200" dirty="0" smtClean="0">
                <a:solidFill>
                  <a:schemeClr val="bg1"/>
                </a:solidFill>
              </a:rPr>
              <a:t>revolutions</a:t>
            </a:r>
            <a:r>
              <a:rPr lang="en-US" sz="3000" dirty="0" smtClean="0"/>
              <a:t>. </a:t>
            </a:r>
            <a:r>
              <a:rPr lang="en-US" sz="3200" dirty="0" smtClean="0">
                <a:solidFill>
                  <a:schemeClr val="bg1"/>
                </a:solidFill>
              </a:rPr>
              <a:t>Latin </a:t>
            </a:r>
            <a:r>
              <a:rPr lang="en-US" sz="3200" dirty="0" err="1" smtClean="0">
                <a:solidFill>
                  <a:schemeClr val="bg1"/>
                </a:solidFill>
              </a:rPr>
              <a:t>America</a:t>
            </a:r>
            <a:r>
              <a:rPr lang="en-US" sz="3000" dirty="0" err="1" smtClean="0"/>
              <a:t>would</a:t>
            </a:r>
            <a:r>
              <a:rPr lang="en-US" sz="3000" dirty="0" smtClean="0"/>
              <a:t> </a:t>
            </a:r>
            <a:r>
              <a:rPr lang="en-US" sz="3000" dirty="0" smtClean="0"/>
              <a:t>be </a:t>
            </a:r>
          </a:p>
          <a:p>
            <a:pPr marL="465138" indent="0">
              <a:buClr>
                <a:srgbClr val="FFC000"/>
              </a:buClr>
              <a:buNone/>
            </a:pPr>
            <a:r>
              <a:rPr lang="en-US" sz="3000" dirty="0"/>
              <a:t> </a:t>
            </a:r>
            <a:r>
              <a:rPr lang="en-US" sz="3000" dirty="0" smtClean="0"/>
              <a:t>   next…</a:t>
            </a:r>
          </a:p>
          <a:p>
            <a:pPr marL="798513" indent="-333375">
              <a:buNone/>
            </a:pPr>
            <a:endParaRPr lang="en-US" sz="2800" dirty="0" smtClean="0"/>
          </a:p>
          <a:p>
            <a:pPr marL="798513" indent="-333375">
              <a:buNone/>
            </a:pPr>
            <a:endParaRPr lang="en-US" sz="2800" dirty="0" smtClean="0"/>
          </a:p>
          <a:p>
            <a:endParaRPr lang="en-US" sz="2800" dirty="0" smtClean="0"/>
          </a:p>
        </p:txBody>
      </p:sp>
      <p:pic>
        <p:nvPicPr>
          <p:cNvPr id="1028" name="Picture 4" descr="http://www.gardenvisit.com/assets/madge/french_revolution/600x/french_revolution_600x.jpg">
            <a:hlinkClick r:id="rId2"/>
          </p:cNvPr>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81800" y="1214135"/>
            <a:ext cx="2045657" cy="305681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4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 name="Picture 1" descr="http://images.wikia.com/genealogy/images/d/d4/Europe_map_1812.PNG"/>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228600"/>
            <a:ext cx="8305800" cy="6324600"/>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445808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questions to answer…</a:t>
            </a:r>
            <a:endParaRPr lang="en-US" dirty="0"/>
          </a:p>
        </p:txBody>
      </p:sp>
      <p:sp>
        <p:nvSpPr>
          <p:cNvPr id="3" name="Content Placeholder 2"/>
          <p:cNvSpPr>
            <a:spLocks noGrp="1"/>
          </p:cNvSpPr>
          <p:nvPr>
            <p:ph idx="1"/>
          </p:nvPr>
        </p:nvSpPr>
        <p:spPr/>
        <p:txBody>
          <a:bodyPr/>
          <a:lstStyle/>
          <a:p>
            <a:pPr marL="273050" indent="296863">
              <a:buFont typeface="Wingdings" pitchFamily="2" charset="2"/>
              <a:buChar char="Ø"/>
            </a:pPr>
            <a:r>
              <a:rPr lang="en-US" dirty="0" smtClean="0">
                <a:solidFill>
                  <a:schemeClr val="bg1"/>
                </a:solidFill>
              </a:rPr>
              <a:t>How should France be dealt with?</a:t>
            </a:r>
          </a:p>
          <a:p>
            <a:pPr marL="574675" indent="-338138">
              <a:buFont typeface="Wingdings" pitchFamily="2" charset="2"/>
              <a:buChar char="Ø"/>
            </a:pPr>
            <a:r>
              <a:rPr lang="en-US" dirty="0" smtClean="0">
                <a:solidFill>
                  <a:schemeClr val="bg1"/>
                </a:solidFill>
              </a:rPr>
              <a:t>How to piece together the ruins of Napoleon’s empire? How should the countries conquered by Napoleon be restored?</a:t>
            </a:r>
          </a:p>
          <a:p>
            <a:pPr marL="569913" indent="-346075">
              <a:buFont typeface="Wingdings" pitchFamily="2" charset="2"/>
              <a:buChar char="Ø"/>
            </a:pPr>
            <a:r>
              <a:rPr lang="en-US" dirty="0" smtClean="0">
                <a:solidFill>
                  <a:schemeClr val="bg1"/>
                </a:solidFill>
              </a:rPr>
              <a:t>How could peace and stability in Europe best be preserved?</a:t>
            </a:r>
          </a:p>
          <a:p>
            <a:pPr marL="569913" indent="-346075">
              <a:buFont typeface="Wingdings" pitchFamily="2" charset="2"/>
              <a:buChar char="Ø"/>
            </a:pPr>
            <a:r>
              <a:rPr lang="en-US" dirty="0" smtClean="0">
                <a:solidFill>
                  <a:schemeClr val="bg1"/>
                </a:solidFill>
              </a:rPr>
              <a:t>What territorial adjustments had to be made</a:t>
            </a:r>
            <a:r>
              <a:rPr lang="en-US" dirty="0" smtClean="0">
                <a:solidFill>
                  <a:schemeClr val="bg1"/>
                </a:solidFill>
              </a:rPr>
              <a:t>?</a:t>
            </a:r>
            <a:endParaRPr lang="en-US"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Congress of Vienna</a:t>
            </a:r>
            <a:endParaRPr lang="en-US" dirty="0"/>
          </a:p>
        </p:txBody>
      </p:sp>
      <p:sp>
        <p:nvSpPr>
          <p:cNvPr id="8" name="Text Placeholder 7"/>
          <p:cNvSpPr>
            <a:spLocks noGrp="1"/>
          </p:cNvSpPr>
          <p:nvPr>
            <p:ph type="body" idx="1"/>
          </p:nvPr>
        </p:nvSpPr>
        <p:spPr>
          <a:xfrm>
            <a:off x="457200" y="1535112"/>
            <a:ext cx="7315200" cy="750887"/>
          </a:xfrm>
        </p:spPr>
        <p:txBody>
          <a:bodyPr>
            <a:normAutofit/>
          </a:bodyPr>
          <a:lstStyle/>
          <a:p>
            <a:r>
              <a:rPr b="1" i="1" u="sng" dirty="0" smtClean="0">
                <a:solidFill>
                  <a:srgbClr val="000000"/>
                </a:solidFill>
              </a:rPr>
              <a:t>September </a:t>
            </a:r>
            <a:r>
              <a:rPr b="1" i="1" u="sng" dirty="0" smtClean="0">
                <a:solidFill>
                  <a:srgbClr val="000000"/>
                </a:solidFill>
              </a:rPr>
              <a:t>1814</a:t>
            </a:r>
            <a:r>
              <a:rPr lang="en-US" b="1" i="1" u="sng" dirty="0" smtClean="0">
                <a:solidFill>
                  <a:srgbClr val="000000"/>
                </a:solidFill>
              </a:rPr>
              <a:t> - </a:t>
            </a:r>
            <a:r>
              <a:rPr b="1" i="1" u="sng" dirty="0" smtClean="0">
                <a:solidFill>
                  <a:srgbClr val="000000"/>
                </a:solidFill>
              </a:rPr>
              <a:t>June </a:t>
            </a:r>
            <a:r>
              <a:rPr b="1" i="1" u="sng" dirty="0" smtClean="0">
                <a:solidFill>
                  <a:srgbClr val="000000"/>
                </a:solidFill>
              </a:rPr>
              <a:t>9, 1815</a:t>
            </a:r>
            <a:endParaRPr lang="en-US" b="1" i="1" u="sng" dirty="0">
              <a:solidFill>
                <a:srgbClr val="000000"/>
              </a:solidFill>
            </a:endParaRPr>
          </a:p>
        </p:txBody>
      </p:sp>
      <p:sp>
        <p:nvSpPr>
          <p:cNvPr id="9" name="Content Placeholder 8"/>
          <p:cNvSpPr>
            <a:spLocks noGrp="1"/>
          </p:cNvSpPr>
          <p:nvPr>
            <p:ph sz="quarter" idx="2"/>
          </p:nvPr>
        </p:nvSpPr>
        <p:spPr>
          <a:xfrm>
            <a:off x="228600" y="2362200"/>
            <a:ext cx="4268788" cy="3763963"/>
          </a:xfrm>
        </p:spPr>
        <p:txBody>
          <a:bodyPr>
            <a:normAutofit/>
          </a:bodyPr>
          <a:lstStyle/>
          <a:p>
            <a:r>
              <a:rPr lang="en-US" sz="2800" dirty="0" smtClean="0">
                <a:solidFill>
                  <a:schemeClr val="bg1"/>
                </a:solidFill>
              </a:rPr>
              <a:t>Intended to last 4 weeks</a:t>
            </a:r>
          </a:p>
          <a:p>
            <a:r>
              <a:rPr lang="en-US" sz="2800" dirty="0" smtClean="0">
                <a:solidFill>
                  <a:schemeClr val="bg1"/>
                </a:solidFill>
              </a:rPr>
              <a:t>Went on for 8 months</a:t>
            </a:r>
          </a:p>
          <a:p>
            <a:r>
              <a:rPr lang="en-US" sz="2800" dirty="0" smtClean="0">
                <a:solidFill>
                  <a:schemeClr val="bg1"/>
                </a:solidFill>
              </a:rPr>
              <a:t>Most </a:t>
            </a:r>
            <a:r>
              <a:rPr lang="en-US" sz="2800" dirty="0" smtClean="0">
                <a:solidFill>
                  <a:schemeClr val="bg1"/>
                </a:solidFill>
              </a:rPr>
              <a:t>glamorous gathering Europe had ever seen</a:t>
            </a:r>
            <a:endParaRPr lang="en-US" sz="2800" dirty="0">
              <a:solidFill>
                <a:schemeClr val="bg1"/>
              </a:solidFill>
            </a:endParaRPr>
          </a:p>
        </p:txBody>
      </p:sp>
      <p:pic>
        <p:nvPicPr>
          <p:cNvPr id="12" name="Picture 2" descr="http://www.davidkingauthor.com/vienna_1814/images/03_vienna2.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7389" y="2687441"/>
            <a:ext cx="4646612" cy="417055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62642" y="5055079"/>
            <a:ext cx="7620000" cy="2308324"/>
          </a:xfrm>
          <a:prstGeom prst="rect">
            <a:avLst/>
          </a:prstGeom>
        </p:spPr>
        <p:txBody>
          <a:bodyPr wrap="square">
            <a:spAutoFit/>
          </a:bodyPr>
          <a:lstStyle/>
          <a:p>
            <a:r>
              <a:rPr lang="en-US" sz="2400" dirty="0">
                <a:solidFill>
                  <a:schemeClr val="bg1"/>
                </a:solidFill>
              </a:rPr>
              <a:t>Six months into the Congress of Vienna, word arrived that Napoleon had </a:t>
            </a:r>
            <a:r>
              <a:rPr lang="en-US" sz="2400" dirty="0" smtClean="0">
                <a:solidFill>
                  <a:schemeClr val="bg1"/>
                </a:solidFill>
              </a:rPr>
              <a:t>escaped exile on Elba </a:t>
            </a:r>
            <a:r>
              <a:rPr lang="en-US" sz="2400" dirty="0">
                <a:solidFill>
                  <a:schemeClr val="bg1"/>
                </a:solidFill>
              </a:rPr>
              <a:t>and no one knew for certain where he was headed</a:t>
            </a:r>
            <a:r>
              <a:rPr lang="en-US" sz="2400" dirty="0" smtClean="0">
                <a:solidFill>
                  <a:schemeClr val="bg1"/>
                </a:solidFill>
              </a:rPr>
              <a:t>. A shocked Congress declared Napoleon an outlaw.</a:t>
            </a:r>
          </a:p>
          <a:p>
            <a:r>
              <a:rPr lang="en-US" sz="2400" dirty="0">
                <a:solidFill>
                  <a:schemeClr val="bg1"/>
                </a:solidFill>
              </a:rPr>
              <a:t/>
            </a:r>
            <a:br>
              <a:rPr lang="en-US" sz="2400" dirty="0">
                <a:solidFill>
                  <a:schemeClr val="bg1"/>
                </a:solidFill>
              </a:rPr>
            </a:br>
            <a:endParaRPr lang="en-US" sz="2400" dirty="0">
              <a:solidFill>
                <a:schemeClr val="bg1"/>
              </a:solidFill>
            </a:endParaRPr>
          </a:p>
        </p:txBody>
      </p:sp>
      <p:pic>
        <p:nvPicPr>
          <p:cNvPr id="4098" name="Picture 2" descr="http://www.davidkingauthor.com/vienna_1814/images/03_vienna.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71600" y="371798"/>
            <a:ext cx="6189274" cy="468327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911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667000" y="333829"/>
            <a:ext cx="6096000" cy="6001643"/>
          </a:xfrm>
          <a:prstGeom prst="rect">
            <a:avLst/>
          </a:prstGeom>
        </p:spPr>
        <p:txBody>
          <a:bodyPr wrap="square">
            <a:spAutoFit/>
          </a:bodyPr>
          <a:lstStyle/>
          <a:p>
            <a:r>
              <a:rPr lang="en-US" sz="2400" dirty="0"/>
              <a:t>With Napoleon Bonaparte presumably defeated and exiled to the small island of Elba, heads of some 200 states gathered in Vienna to begin piecing together the ruins of his toppled empire. </a:t>
            </a:r>
            <a:endParaRPr lang="en-US" sz="2400" dirty="0" smtClean="0"/>
          </a:p>
          <a:p>
            <a:endParaRPr lang="en-US" sz="2400" dirty="0"/>
          </a:p>
          <a:p>
            <a:r>
              <a:rPr lang="en-US" sz="2400" dirty="0" smtClean="0"/>
              <a:t>The </a:t>
            </a:r>
            <a:r>
              <a:rPr lang="en-US" sz="2400" dirty="0"/>
              <a:t>unprecedented gathering soon degenerated into a glittering Vanity Fair - </a:t>
            </a:r>
            <a:r>
              <a:rPr lang="en-US" sz="2400" dirty="0" smtClean="0"/>
              <a:t>  a seemingly </a:t>
            </a:r>
            <a:r>
              <a:rPr lang="en-US" sz="2400" dirty="0"/>
              <a:t>endless stream of personal vendettas, long-simmering feuds, and romantic entanglements. </a:t>
            </a:r>
            <a:endParaRPr lang="en-US" sz="2400" dirty="0" smtClean="0"/>
          </a:p>
          <a:p>
            <a:endParaRPr lang="en-US" sz="2400" dirty="0"/>
          </a:p>
          <a:p>
            <a:r>
              <a:rPr lang="en-US" sz="2400" dirty="0" smtClean="0"/>
              <a:t>In </a:t>
            </a:r>
            <a:r>
              <a:rPr lang="en-US" sz="2400" dirty="0"/>
              <a:t>the end, the hard-fought policy decisions would shape the destiny of Europe and lead to the longest sustained peace the continent would ever see.</a:t>
            </a:r>
          </a:p>
        </p:txBody>
      </p:sp>
      <p:pic>
        <p:nvPicPr>
          <p:cNvPr id="5122" name="Picture 2" descr="http://www.tantor.com/BookImage/0626_Vienna1814_D.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59229" y="812800"/>
            <a:ext cx="2286000" cy="30194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793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http://fc.greensboroday.org/~ldrewiczewing/NapoleonEmpire.JPG">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7720" y="152400"/>
            <a:ext cx="7631204" cy="64372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35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810000" y="1161143"/>
            <a:ext cx="5334000" cy="5509200"/>
          </a:xfrm>
          <a:prstGeom prst="rect">
            <a:avLst/>
          </a:prstGeom>
        </p:spPr>
        <p:txBody>
          <a:bodyPr wrap="square">
            <a:spAutoFit/>
          </a:bodyPr>
          <a:lstStyle/>
          <a:p>
            <a:pPr marL="285750" indent="-285750">
              <a:buFont typeface="Wingdings" pitchFamily="2" charset="2"/>
              <a:buChar char="§"/>
            </a:pPr>
            <a:r>
              <a:rPr lang="en-US" sz="2400" dirty="0" smtClean="0">
                <a:solidFill>
                  <a:schemeClr val="bg1"/>
                </a:solidFill>
              </a:rPr>
              <a:t>German </a:t>
            </a:r>
            <a:r>
              <a:rPr lang="en-US" sz="2400" dirty="0">
                <a:solidFill>
                  <a:schemeClr val="bg1"/>
                </a:solidFill>
              </a:rPr>
              <a:t>states </a:t>
            </a:r>
            <a:r>
              <a:rPr lang="en-US" sz="2400" dirty="0" smtClean="0">
                <a:solidFill>
                  <a:schemeClr val="bg1"/>
                </a:solidFill>
              </a:rPr>
              <a:t>who allied with </a:t>
            </a:r>
          </a:p>
          <a:p>
            <a:r>
              <a:rPr lang="en-US" sz="2400" dirty="0">
                <a:solidFill>
                  <a:schemeClr val="bg1"/>
                </a:solidFill>
              </a:rPr>
              <a:t> </a:t>
            </a:r>
            <a:r>
              <a:rPr lang="en-US" sz="2400" dirty="0" smtClean="0">
                <a:solidFill>
                  <a:schemeClr val="bg1"/>
                </a:solidFill>
              </a:rPr>
              <a:t>   Napoleon after </a:t>
            </a:r>
            <a:r>
              <a:rPr lang="en-US" sz="2400" dirty="0">
                <a:solidFill>
                  <a:schemeClr val="bg1"/>
                </a:solidFill>
              </a:rPr>
              <a:t>his defeat of </a:t>
            </a:r>
            <a:r>
              <a:rPr lang="en-US" sz="2400" dirty="0" smtClean="0">
                <a:solidFill>
                  <a:schemeClr val="bg1"/>
                </a:solidFill>
              </a:rPr>
              <a:t>the</a:t>
            </a:r>
          </a:p>
          <a:p>
            <a:r>
              <a:rPr lang="en-US" sz="2400" dirty="0">
                <a:solidFill>
                  <a:schemeClr val="bg1"/>
                </a:solidFill>
              </a:rPr>
              <a:t> </a:t>
            </a:r>
            <a:r>
              <a:rPr lang="en-US" sz="2400" dirty="0" smtClean="0">
                <a:solidFill>
                  <a:schemeClr val="bg1"/>
                </a:solidFill>
              </a:rPr>
              <a:t>   </a:t>
            </a:r>
            <a:r>
              <a:rPr lang="en-US" sz="2400" dirty="0">
                <a:solidFill>
                  <a:schemeClr val="bg1"/>
                </a:solidFill>
              </a:rPr>
              <a:t>Austrians </a:t>
            </a:r>
            <a:r>
              <a:rPr lang="en-US" sz="2400" dirty="0" smtClean="0">
                <a:solidFill>
                  <a:schemeClr val="bg1"/>
                </a:solidFill>
              </a:rPr>
              <a:t>at Austerlitz (1806).</a:t>
            </a:r>
          </a:p>
          <a:p>
            <a:endParaRPr lang="en-US" sz="1000" dirty="0">
              <a:solidFill>
                <a:schemeClr val="bg1"/>
              </a:solidFill>
            </a:endParaRPr>
          </a:p>
          <a:p>
            <a:pPr marL="285750" indent="-285750">
              <a:buFont typeface="Wingdings" pitchFamily="2" charset="2"/>
              <a:buChar char="§"/>
            </a:pPr>
            <a:r>
              <a:rPr lang="en-US" sz="2400" dirty="0" smtClean="0">
                <a:solidFill>
                  <a:schemeClr val="bg1"/>
                </a:solidFill>
              </a:rPr>
              <a:t>All German </a:t>
            </a:r>
            <a:r>
              <a:rPr lang="en-US" sz="2400" dirty="0">
                <a:solidFill>
                  <a:schemeClr val="bg1"/>
                </a:solidFill>
              </a:rPr>
              <a:t>states except Austria </a:t>
            </a:r>
            <a:endParaRPr lang="en-US" sz="2400" dirty="0" smtClean="0">
              <a:solidFill>
                <a:schemeClr val="bg1"/>
              </a:solidFill>
            </a:endParaRPr>
          </a:p>
          <a:p>
            <a:r>
              <a:rPr lang="en-US" sz="2400" dirty="0">
                <a:solidFill>
                  <a:schemeClr val="bg1"/>
                </a:solidFill>
              </a:rPr>
              <a:t> </a:t>
            </a:r>
            <a:r>
              <a:rPr lang="en-US" sz="2400" dirty="0" smtClean="0">
                <a:solidFill>
                  <a:schemeClr val="bg1"/>
                </a:solidFill>
              </a:rPr>
              <a:t>   and </a:t>
            </a:r>
            <a:r>
              <a:rPr lang="en-US" sz="2400" dirty="0">
                <a:solidFill>
                  <a:schemeClr val="bg1"/>
                </a:solidFill>
              </a:rPr>
              <a:t>Prussia </a:t>
            </a:r>
            <a:r>
              <a:rPr lang="en-US" sz="2400" dirty="0" smtClean="0">
                <a:solidFill>
                  <a:schemeClr val="bg1"/>
                </a:solidFill>
              </a:rPr>
              <a:t>joined. </a:t>
            </a:r>
          </a:p>
          <a:p>
            <a:endParaRPr lang="en-US" sz="1000" dirty="0">
              <a:solidFill>
                <a:schemeClr val="bg1"/>
              </a:solidFill>
            </a:endParaRPr>
          </a:p>
          <a:p>
            <a:pPr marL="285750" indent="-285750">
              <a:buFont typeface="Wingdings" pitchFamily="2" charset="2"/>
              <a:buChar char="§"/>
            </a:pPr>
            <a:r>
              <a:rPr lang="en-US" sz="2400" dirty="0" smtClean="0">
                <a:solidFill>
                  <a:schemeClr val="bg1"/>
                </a:solidFill>
              </a:rPr>
              <a:t>Confederation provided buffer </a:t>
            </a:r>
          </a:p>
          <a:p>
            <a:pPr marL="347663" indent="-347663"/>
            <a:r>
              <a:rPr lang="en-US" sz="2400" dirty="0" smtClean="0">
                <a:solidFill>
                  <a:schemeClr val="bg1"/>
                </a:solidFill>
              </a:rPr>
              <a:t>    against </a:t>
            </a:r>
            <a:r>
              <a:rPr lang="en-US" sz="2400" dirty="0">
                <a:solidFill>
                  <a:schemeClr val="bg1"/>
                </a:solidFill>
              </a:rPr>
              <a:t>enemies on France's </a:t>
            </a:r>
            <a:r>
              <a:rPr lang="en-US" sz="2400" dirty="0" smtClean="0">
                <a:solidFill>
                  <a:schemeClr val="bg1"/>
                </a:solidFill>
              </a:rPr>
              <a:t>east-</a:t>
            </a:r>
            <a:r>
              <a:rPr lang="en-US" sz="2400" dirty="0" err="1" smtClean="0">
                <a:solidFill>
                  <a:schemeClr val="bg1"/>
                </a:solidFill>
              </a:rPr>
              <a:t>ern</a:t>
            </a:r>
            <a:r>
              <a:rPr lang="en-US" sz="2400" dirty="0" smtClean="0">
                <a:solidFill>
                  <a:schemeClr val="bg1"/>
                </a:solidFill>
              </a:rPr>
              <a:t> borders. </a:t>
            </a:r>
            <a:r>
              <a:rPr lang="en-US" sz="2400" dirty="0">
                <a:solidFill>
                  <a:schemeClr val="bg1"/>
                </a:solidFill>
              </a:rPr>
              <a:t>A</a:t>
            </a:r>
            <a:r>
              <a:rPr lang="en-US" sz="2400" dirty="0" smtClean="0">
                <a:solidFill>
                  <a:schemeClr val="bg1"/>
                </a:solidFill>
              </a:rPr>
              <a:t>lso contributed troops to Napoleon’s armies</a:t>
            </a:r>
            <a:r>
              <a:rPr lang="en-US" sz="2400" dirty="0">
                <a:solidFill>
                  <a:schemeClr val="bg1"/>
                </a:solidFill>
              </a:rPr>
              <a:t>. </a:t>
            </a:r>
            <a:endParaRPr lang="en-US" sz="2400" dirty="0" smtClean="0">
              <a:solidFill>
                <a:schemeClr val="bg1"/>
              </a:solidFill>
            </a:endParaRPr>
          </a:p>
          <a:p>
            <a:endParaRPr lang="en-US" sz="1000" dirty="0">
              <a:solidFill>
                <a:schemeClr val="bg1"/>
              </a:solidFill>
            </a:endParaRPr>
          </a:p>
          <a:p>
            <a:pPr marL="285750" indent="-285750">
              <a:buFont typeface="Wingdings" pitchFamily="2" charset="2"/>
              <a:buChar char="§"/>
            </a:pPr>
            <a:r>
              <a:rPr lang="en-US" sz="2400" dirty="0" smtClean="0">
                <a:solidFill>
                  <a:schemeClr val="bg1"/>
                </a:solidFill>
              </a:rPr>
              <a:t>After </a:t>
            </a:r>
            <a:r>
              <a:rPr lang="en-US" sz="2400" dirty="0">
                <a:solidFill>
                  <a:schemeClr val="bg1"/>
                </a:solidFill>
              </a:rPr>
              <a:t>Napoleon's retreat from </a:t>
            </a:r>
            <a:endParaRPr lang="en-US" sz="2400" dirty="0" smtClean="0">
              <a:solidFill>
                <a:schemeClr val="bg1"/>
              </a:solidFill>
            </a:endParaRPr>
          </a:p>
          <a:p>
            <a:pPr marL="290513"/>
            <a:r>
              <a:rPr lang="en-US" sz="2400" dirty="0" smtClean="0">
                <a:solidFill>
                  <a:schemeClr val="bg1"/>
                </a:solidFill>
              </a:rPr>
              <a:t>Russia (1813) many members changed sides </a:t>
            </a:r>
            <a:r>
              <a:rPr lang="en-US" sz="2400" dirty="0">
                <a:solidFill>
                  <a:schemeClr val="bg1"/>
                </a:solidFill>
              </a:rPr>
              <a:t>in the </a:t>
            </a:r>
            <a:r>
              <a:rPr lang="en-US" sz="2400" dirty="0" smtClean="0">
                <a:solidFill>
                  <a:schemeClr val="bg1"/>
                </a:solidFill>
              </a:rPr>
              <a:t>war and the Confederation collapsed. </a:t>
            </a:r>
            <a:endParaRPr lang="en-US" sz="2400" dirty="0">
              <a:solidFill>
                <a:schemeClr val="bg1"/>
              </a:solidFill>
            </a:endParaRPr>
          </a:p>
        </p:txBody>
      </p:sp>
      <p:sp>
        <p:nvSpPr>
          <p:cNvPr id="3" name="Title 2"/>
          <p:cNvSpPr>
            <a:spLocks noGrp="1"/>
          </p:cNvSpPr>
          <p:nvPr>
            <p:ph type="title"/>
          </p:nvPr>
        </p:nvSpPr>
        <p:spPr>
          <a:xfrm>
            <a:off x="457200" y="152400"/>
            <a:ext cx="8229600" cy="914400"/>
          </a:xfrm>
        </p:spPr>
        <p:txBody>
          <a:bodyPr>
            <a:normAutofit/>
          </a:bodyPr>
          <a:lstStyle/>
          <a:p>
            <a:r>
              <a:rPr lang="en-US" sz="3600" dirty="0" smtClean="0">
                <a:solidFill>
                  <a:schemeClr val="bg1"/>
                </a:solidFill>
              </a:rPr>
              <a:t>The Confederation of the Rhine</a:t>
            </a:r>
            <a:endParaRPr lang="en-US" sz="3600" dirty="0">
              <a:solidFill>
                <a:schemeClr val="bg1"/>
              </a:solidFill>
            </a:endParaRPr>
          </a:p>
        </p:txBody>
      </p:sp>
      <p:pic>
        <p:nvPicPr>
          <p:cNvPr id="6" name="Picture 4" descr="http://www.napoleonguide.com/images/confedrhine_fron.jpg">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752600"/>
            <a:ext cx="3799445" cy="37031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93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fontScale="92500" lnSpcReduction="10000"/>
          </a:bodyPr>
          <a:lstStyle/>
          <a:p>
            <a:pPr>
              <a:buClr>
                <a:srgbClr val="FFC000"/>
              </a:buClr>
            </a:pPr>
            <a:r>
              <a:rPr lang="en-US" dirty="0" smtClean="0"/>
              <a:t>Establish long-term</a:t>
            </a:r>
            <a:r>
              <a:rPr lang="en-US" dirty="0" smtClean="0"/>
              <a:t> </a:t>
            </a:r>
            <a:r>
              <a:rPr lang="en-US" dirty="0" smtClean="0">
                <a:solidFill>
                  <a:schemeClr val="bg1"/>
                </a:solidFill>
              </a:rPr>
              <a:t>peace</a:t>
            </a:r>
            <a:endParaRPr lang="en-US" dirty="0" smtClean="0"/>
          </a:p>
          <a:p>
            <a:pPr>
              <a:buClr>
                <a:srgbClr val="FFC000"/>
              </a:buClr>
              <a:buNone/>
            </a:pPr>
            <a:r>
              <a:rPr lang="en-US" dirty="0" smtClean="0"/>
              <a:t>    and</a:t>
            </a:r>
            <a:r>
              <a:rPr lang="en-US" dirty="0" smtClean="0"/>
              <a:t> </a:t>
            </a:r>
            <a:r>
              <a:rPr lang="en-US" dirty="0" smtClean="0">
                <a:solidFill>
                  <a:schemeClr val="bg1"/>
                </a:solidFill>
              </a:rPr>
              <a:t>stability </a:t>
            </a:r>
            <a:r>
              <a:rPr lang="en-US" dirty="0" smtClean="0"/>
              <a:t>in </a:t>
            </a:r>
            <a:r>
              <a:rPr lang="en-US" dirty="0" smtClean="0"/>
              <a:t>Europe after</a:t>
            </a:r>
          </a:p>
          <a:p>
            <a:pPr>
              <a:buClr>
                <a:srgbClr val="FFC000"/>
              </a:buClr>
              <a:buNone/>
            </a:pPr>
            <a:r>
              <a:rPr lang="en-US" dirty="0" smtClean="0"/>
              <a:t>	Napoleonic wars.</a:t>
            </a:r>
          </a:p>
          <a:p>
            <a:pPr>
              <a:buClr>
                <a:srgbClr val="FFC000"/>
              </a:buClr>
              <a:buNone/>
            </a:pPr>
            <a:endParaRPr lang="en-US" dirty="0" smtClean="0"/>
          </a:p>
          <a:p>
            <a:pPr>
              <a:buClr>
                <a:srgbClr val="FFC000"/>
              </a:buClr>
            </a:pPr>
            <a:r>
              <a:rPr lang="en-US" dirty="0" smtClean="0"/>
              <a:t>Establish a</a:t>
            </a:r>
            <a:r>
              <a:rPr lang="en-US" dirty="0" smtClean="0"/>
              <a:t> </a:t>
            </a:r>
            <a:r>
              <a:rPr lang="en-US" dirty="0" smtClean="0">
                <a:solidFill>
                  <a:schemeClr val="bg1"/>
                </a:solidFill>
              </a:rPr>
              <a:t>balance</a:t>
            </a:r>
            <a:r>
              <a:rPr lang="en-US" dirty="0" smtClean="0">
                <a:solidFill>
                  <a:srgbClr val="FFC000"/>
                </a:solidFill>
              </a:rPr>
              <a:t> </a:t>
            </a:r>
            <a:r>
              <a:rPr lang="en-US" dirty="0" smtClean="0">
                <a:solidFill>
                  <a:schemeClr val="bg1"/>
                </a:solidFill>
              </a:rPr>
              <a:t>of </a:t>
            </a:r>
            <a:r>
              <a:rPr lang="en-US" dirty="0" smtClean="0">
                <a:solidFill>
                  <a:schemeClr val="bg1"/>
                </a:solidFill>
              </a:rPr>
              <a:t>power </a:t>
            </a:r>
            <a:r>
              <a:rPr lang="en-US" dirty="0" smtClean="0"/>
              <a:t>to</a:t>
            </a:r>
            <a:endParaRPr lang="en-US" dirty="0" smtClean="0"/>
          </a:p>
          <a:p>
            <a:pPr>
              <a:buClr>
                <a:srgbClr val="FFC000"/>
              </a:buClr>
              <a:buNone/>
            </a:pPr>
            <a:r>
              <a:rPr lang="en-US" dirty="0" smtClean="0"/>
              <a:t>	ensure no nation could dominate</a:t>
            </a:r>
          </a:p>
          <a:p>
            <a:pPr>
              <a:buClr>
                <a:srgbClr val="FFC000"/>
              </a:buClr>
              <a:buNone/>
            </a:pPr>
            <a:r>
              <a:rPr lang="en-US" dirty="0" smtClean="0"/>
              <a:t>	the continent.</a:t>
            </a:r>
          </a:p>
          <a:p>
            <a:pPr>
              <a:buClr>
                <a:srgbClr val="FFC000"/>
              </a:buClr>
              <a:buNone/>
            </a:pPr>
            <a:endParaRPr lang="en-US" dirty="0" smtClean="0"/>
          </a:p>
          <a:p>
            <a:pPr>
              <a:buClr>
                <a:srgbClr val="FFC000"/>
              </a:buClr>
            </a:pPr>
            <a:r>
              <a:rPr lang="en-US" dirty="0" smtClean="0"/>
              <a:t>Provide</a:t>
            </a:r>
            <a:r>
              <a:rPr lang="en-US" dirty="0" smtClean="0"/>
              <a:t> </a:t>
            </a:r>
            <a:r>
              <a:rPr lang="en-US" dirty="0" smtClean="0">
                <a:solidFill>
                  <a:schemeClr val="bg1"/>
                </a:solidFill>
              </a:rPr>
              <a:t>collective </a:t>
            </a:r>
            <a:r>
              <a:rPr lang="en-US" dirty="0" smtClean="0">
                <a:solidFill>
                  <a:schemeClr val="bg1"/>
                </a:solidFill>
              </a:rPr>
              <a:t>security </a:t>
            </a:r>
            <a:r>
              <a:rPr lang="en-US" dirty="0" smtClean="0"/>
              <a:t>for</a:t>
            </a:r>
            <a:endParaRPr lang="en-US" dirty="0" smtClean="0"/>
          </a:p>
          <a:p>
            <a:pPr>
              <a:buClr>
                <a:srgbClr val="FFC000"/>
              </a:buClr>
              <a:buNone/>
            </a:pPr>
            <a:r>
              <a:rPr lang="en-US" dirty="0" smtClean="0"/>
              <a:t>	the whole continent.</a:t>
            </a:r>
            <a:endParaRPr lang="en-US" dirty="0"/>
          </a:p>
        </p:txBody>
      </p:sp>
      <p:sp>
        <p:nvSpPr>
          <p:cNvPr id="3" name="Title 2"/>
          <p:cNvSpPr>
            <a:spLocks noGrp="1"/>
          </p:cNvSpPr>
          <p:nvPr>
            <p:ph type="title"/>
          </p:nvPr>
        </p:nvSpPr>
        <p:spPr/>
        <p:txBody>
          <a:bodyPr>
            <a:normAutofit fontScale="90000"/>
          </a:bodyPr>
          <a:lstStyle/>
          <a:p>
            <a:r>
              <a:rPr lang="en-US" sz="2400" b="1" dirty="0" smtClean="0">
                <a:solidFill>
                  <a:srgbClr val="FFC000"/>
                </a:solidFill>
              </a:rPr>
              <a:t>The Congress of Vienna</a:t>
            </a:r>
            <a:r>
              <a:rPr lang="en-US" sz="3600" dirty="0" smtClean="0">
                <a:solidFill>
                  <a:schemeClr val="bg1"/>
                </a:solidFill>
              </a:rPr>
              <a:t/>
            </a:r>
            <a:br>
              <a:rPr lang="en-US" sz="3600" dirty="0" smtClean="0">
                <a:solidFill>
                  <a:schemeClr val="bg1"/>
                </a:solidFill>
              </a:rPr>
            </a:br>
            <a:r>
              <a:rPr lang="en-US" sz="3600" dirty="0" smtClean="0">
                <a:solidFill>
                  <a:schemeClr val="bg1"/>
                </a:solidFill>
              </a:rPr>
              <a:t>General Goals of the Participants</a:t>
            </a:r>
            <a:endParaRPr lang="en-US" sz="3600" dirty="0"/>
          </a:p>
        </p:txBody>
      </p:sp>
      <p:pic>
        <p:nvPicPr>
          <p:cNvPr id="8" name="Picture 2" descr="http://farm4.static.flickr.com/3232/3016413346_b2fb1ff384.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19800" y="1730455"/>
            <a:ext cx="2906872" cy="354496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58</TotalTime>
  <Words>1341</Words>
  <Application>Microsoft Macintosh PowerPoint</Application>
  <PresentationFormat>On-screen Show (4:3)</PresentationFormat>
  <Paragraphs>264</Paragraphs>
  <Slides>28</Slides>
  <Notes>2</Notes>
  <HiddenSlides>1</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Apex</vt:lpstr>
      <vt:lpstr>The Congress of Vienna</vt:lpstr>
      <vt:lpstr>The Congress of Vienna Five “Great Powers” in Attendance</vt:lpstr>
      <vt:lpstr>Important questions to answer…</vt:lpstr>
      <vt:lpstr>The Congress of Vienna</vt:lpstr>
      <vt:lpstr>Slide 5</vt:lpstr>
      <vt:lpstr>Slide 6</vt:lpstr>
      <vt:lpstr>Slide 7</vt:lpstr>
      <vt:lpstr>The Confederation of the Rhine</vt:lpstr>
      <vt:lpstr>The Congress of Vienna General Goals of the Participants</vt:lpstr>
      <vt:lpstr>Slide 10</vt:lpstr>
      <vt:lpstr>The “Age of Metternich”</vt:lpstr>
      <vt:lpstr>Great Powers at Vienna Metternich’s Goals:</vt:lpstr>
      <vt:lpstr>Great Powers at Vienna Metternich’s Goals:</vt:lpstr>
      <vt:lpstr>Great Powers at Vienna France’s Goals:</vt:lpstr>
      <vt:lpstr>Great Powers at Vienna Great Britain’s Goals:</vt:lpstr>
      <vt:lpstr>Great Powers at Vienna Prussia’s Goals:</vt:lpstr>
      <vt:lpstr>Great Powers at Vienna Russia’s Goals:</vt:lpstr>
      <vt:lpstr>Alliances of Convenience at Vienna</vt:lpstr>
      <vt:lpstr>How France was Dealt With</vt:lpstr>
      <vt:lpstr>The Containment of France</vt:lpstr>
      <vt:lpstr>How Did the Map of Europe Change?</vt:lpstr>
      <vt:lpstr>New Map of Europe, 1815</vt:lpstr>
      <vt:lpstr>Slide 23</vt:lpstr>
      <vt:lpstr>Congress of Vienna Mostly a Success!</vt:lpstr>
      <vt:lpstr>A Victory for Conservatives</vt:lpstr>
      <vt:lpstr> Legacy of the Congress of Vienna</vt:lpstr>
      <vt:lpstr> Ideals of the French Revolution Lived On!</vt:lpstr>
      <vt:lpstr>Slide 28</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Congress of Vienna</dc:title>
  <dc:creator>Michael Brown</dc:creator>
  <cp:lastModifiedBy>Michael Brown</cp:lastModifiedBy>
  <cp:revision>6</cp:revision>
  <dcterms:created xsi:type="dcterms:W3CDTF">2015-10-05T01:05:29Z</dcterms:created>
  <dcterms:modified xsi:type="dcterms:W3CDTF">2015-10-05T02:04:08Z</dcterms:modified>
</cp:coreProperties>
</file>